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83" r:id="rId5"/>
    <p:sldId id="284" r:id="rId6"/>
    <p:sldId id="285" r:id="rId7"/>
    <p:sldId id="282" r:id="rId8"/>
    <p:sldId id="260" r:id="rId9"/>
    <p:sldId id="261" r:id="rId10"/>
    <p:sldId id="262" r:id="rId11"/>
    <p:sldId id="273" r:id="rId12"/>
    <p:sldId id="263" r:id="rId13"/>
    <p:sldId id="264" r:id="rId14"/>
    <p:sldId id="265" r:id="rId15"/>
    <p:sldId id="266" r:id="rId16"/>
    <p:sldId id="278" r:id="rId17"/>
    <p:sldId id="286" r:id="rId18"/>
    <p:sldId id="268" r:id="rId19"/>
    <p:sldId id="269" r:id="rId20"/>
    <p:sldId id="270" r:id="rId21"/>
    <p:sldId id="272" r:id="rId22"/>
    <p:sldId id="271" r:id="rId23"/>
    <p:sldId id="274" r:id="rId24"/>
    <p:sldId id="275" r:id="rId25"/>
    <p:sldId id="276" r:id="rId26"/>
    <p:sldId id="277" r:id="rId27"/>
    <p:sldId id="279" r:id="rId28"/>
    <p:sldId id="280"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7" autoAdjust="0"/>
    <p:restoredTop sz="80689" autoAdjust="0"/>
  </p:normalViewPr>
  <p:slideViewPr>
    <p:cSldViewPr>
      <p:cViewPr varScale="1">
        <p:scale>
          <a:sx n="70" d="100"/>
          <a:sy n="70" d="100"/>
        </p:scale>
        <p:origin x="-106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AC4DD-2AEB-4E97-8C94-BDA2418D3CC5}" type="datetimeFigureOut">
              <a:rPr lang="en-US" smtClean="0"/>
              <a:pPr/>
              <a:t>1/15/2013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6E0834-C4CE-4640-88A9-40695099F2A2}" type="slidenum">
              <a:rPr lang="en-US" smtClean="0"/>
              <a:pPr/>
              <a:t>‹#›</a:t>
            </a:fld>
            <a:endParaRPr lang="en-US"/>
          </a:p>
        </p:txBody>
      </p:sp>
    </p:spTree>
    <p:extLst>
      <p:ext uri="{BB962C8B-B14F-4D97-AF65-F5344CB8AC3E}">
        <p14:creationId xmlns:p14="http://schemas.microsoft.com/office/powerpoint/2010/main" xmlns="" val="68872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equivalent system in 1950 would fill a building.</a:t>
            </a:r>
          </a:p>
          <a:p>
            <a:r>
              <a:rPr lang="en-US" baseline="0" dirty="0" smtClean="0"/>
              <a:t>Today, MAXC fits on a single chip.</a:t>
            </a:r>
            <a:endParaRPr lang="en-US" dirty="0"/>
          </a:p>
        </p:txBody>
      </p:sp>
      <p:sp>
        <p:nvSpPr>
          <p:cNvPr id="4" name="Slide Number Placeholder 3"/>
          <p:cNvSpPr>
            <a:spLocks noGrp="1"/>
          </p:cNvSpPr>
          <p:nvPr>
            <p:ph type="sldNum" sz="quarter" idx="10"/>
          </p:nvPr>
        </p:nvSpPr>
        <p:spPr/>
        <p:txBody>
          <a:bodyPr/>
          <a:lstStyle/>
          <a:p>
            <a:fld id="{20B3B192-7AF2-4482-A78A-473131527010}"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81471F-B4CA-4695-BA40-60FD492D2B49}"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981471F-B4CA-4695-BA40-60FD492D2B49}"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981471F-B4CA-4695-BA40-60FD492D2B49}"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people</a:t>
            </a:r>
            <a:r>
              <a:rPr lang="en-US" baseline="0" dirty="0" smtClean="0"/>
              <a:t> in computing should have “The Mythical Man-month” as required reading.</a:t>
            </a:r>
            <a:endParaRPr lang="en-US" dirty="0"/>
          </a:p>
        </p:txBody>
      </p:sp>
      <p:sp>
        <p:nvSpPr>
          <p:cNvPr id="4" name="Slide Number Placeholder 3"/>
          <p:cNvSpPr>
            <a:spLocks noGrp="1"/>
          </p:cNvSpPr>
          <p:nvPr>
            <p:ph type="sldNum" sz="quarter" idx="10"/>
          </p:nvPr>
        </p:nvSpPr>
        <p:spPr/>
        <p:txBody>
          <a:bodyPr/>
          <a:lstStyle/>
          <a:p>
            <a:fld id="{DE0A8939-64FE-4E94-AFA2-1F1B5D34F12D}"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81471F-B4CA-4695-BA40-60FD492D2B49}"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Investigation of systems using caches was one of the first examples of the “simulator driven” or quantitative approach to architecture research.</a:t>
            </a:r>
          </a:p>
          <a:p>
            <a:endParaRPr lang="en-US" dirty="0" smtClean="0"/>
          </a:p>
          <a:p>
            <a:r>
              <a:rPr lang="en-US" dirty="0" smtClean="0"/>
              <a:t>The early ‘80s were also the time at which a small group of researchers could build and use their own experimental computers.  The cost of chip fabrication precluded this.</a:t>
            </a:r>
            <a:endParaRPr lang="en-US" dirty="0"/>
          </a:p>
        </p:txBody>
      </p:sp>
      <p:sp>
        <p:nvSpPr>
          <p:cNvPr id="4" name="Slide Number Placeholder 3"/>
          <p:cNvSpPr>
            <a:spLocks noGrp="1"/>
          </p:cNvSpPr>
          <p:nvPr>
            <p:ph type="sldNum" sz="quarter" idx="10"/>
          </p:nvPr>
        </p:nvSpPr>
        <p:spPr/>
        <p:txBody>
          <a:bodyPr/>
          <a:lstStyle/>
          <a:p>
            <a:fld id="{3981471F-B4CA-4695-BA40-60FD492D2B49}"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6E0834-C4CE-4640-88A9-40695099F2A2}"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317356-046A-4F45-85FF-3B1D4A8FBD3F}"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A9187-7AFB-44EE-B48A-69BC88083B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17356-046A-4F45-85FF-3B1D4A8FBD3F}"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A9187-7AFB-44EE-B48A-69BC88083B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17356-046A-4F45-85FF-3B1D4A8FBD3F}"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A9187-7AFB-44EE-B48A-69BC88083B6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317356-046A-4F45-85FF-3B1D4A8FBD3F}"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A9187-7AFB-44EE-B48A-69BC88083B6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317356-046A-4F45-85FF-3B1D4A8FBD3F}" type="datetimeFigureOut">
              <a:rPr lang="en-US" smtClean="0"/>
              <a:pPr/>
              <a:t>1/15/2013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A9187-7AFB-44EE-B48A-69BC88083B6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317356-046A-4F45-85FF-3B1D4A8FBD3F}"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A9187-7AFB-44EE-B48A-69BC88083B6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317356-046A-4F45-85FF-3B1D4A8FBD3F}" type="datetimeFigureOut">
              <a:rPr lang="en-US" smtClean="0"/>
              <a:pPr/>
              <a:t>1/15/2013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1A9187-7AFB-44EE-B48A-69BC88083B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317356-046A-4F45-85FF-3B1D4A8FBD3F}" type="datetimeFigureOut">
              <a:rPr lang="en-US" smtClean="0"/>
              <a:pPr/>
              <a:t>1/15/2013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1A9187-7AFB-44EE-B48A-69BC88083B6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17356-046A-4F45-85FF-3B1D4A8FBD3F}" type="datetimeFigureOut">
              <a:rPr lang="en-US" smtClean="0"/>
              <a:pPr/>
              <a:t>1/15/2013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1A9187-7AFB-44EE-B48A-69BC88083B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17356-046A-4F45-85FF-3B1D4A8FBD3F}"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A9187-7AFB-44EE-B48A-69BC88083B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17356-046A-4F45-85FF-3B1D4A8FBD3F}" type="datetimeFigureOut">
              <a:rPr lang="en-US" smtClean="0"/>
              <a:pPr/>
              <a:t>1/15/2013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1A9187-7AFB-44EE-B48A-69BC88083B6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17356-046A-4F45-85FF-3B1D4A8FBD3F}" type="datetimeFigureOut">
              <a:rPr lang="en-US" smtClean="0"/>
              <a:pPr/>
              <a:t>1/15/2013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1A9187-7AFB-44EE-B48A-69BC88083B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computerhistory.org/timelin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Computer Architecture in the 20</a:t>
            </a:r>
            <a:r>
              <a:rPr lang="en-US" baseline="30000" dirty="0" smtClean="0"/>
              <a:t>th</a:t>
            </a:r>
            <a:r>
              <a:rPr lang="en-US" dirty="0" smtClean="0"/>
              <a:t> Century</a:t>
            </a:r>
            <a:endParaRPr lang="en-US" dirty="0"/>
          </a:p>
        </p:txBody>
      </p:sp>
      <p:sp>
        <p:nvSpPr>
          <p:cNvPr id="3" name="Subtitle 2"/>
          <p:cNvSpPr>
            <a:spLocks noGrp="1"/>
          </p:cNvSpPr>
          <p:nvPr>
            <p:ph type="subTitle" idx="1"/>
          </p:nvPr>
        </p:nvSpPr>
        <p:spPr/>
        <p:txBody>
          <a:bodyPr/>
          <a:lstStyle/>
          <a:p>
            <a:r>
              <a:rPr lang="en-US" dirty="0" smtClean="0"/>
              <a:t>Chuck Thacker</a:t>
            </a:r>
          </a:p>
          <a:p>
            <a:r>
              <a:rPr lang="en-US" dirty="0" smtClean="0"/>
              <a:t>Microsoft Research Silicon Valley</a:t>
            </a:r>
          </a:p>
          <a:p>
            <a:r>
              <a:rPr lang="en-US" dirty="0" smtClean="0"/>
              <a:t>January 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Scaling for Memories and CPUs</a:t>
            </a:r>
            <a:endParaRPr lang="en-US" dirty="0"/>
          </a:p>
        </p:txBody>
      </p:sp>
      <p:sp>
        <p:nvSpPr>
          <p:cNvPr id="3" name="Content Placeholder 2"/>
          <p:cNvSpPr>
            <a:spLocks noGrp="1"/>
          </p:cNvSpPr>
          <p:nvPr>
            <p:ph idx="1"/>
          </p:nvPr>
        </p:nvSpPr>
        <p:spPr>
          <a:xfrm>
            <a:off x="457200" y="1295400"/>
            <a:ext cx="8229600" cy="4525963"/>
          </a:xfrm>
        </p:spPr>
        <p:txBody>
          <a:bodyPr>
            <a:normAutofit fontScale="62500" lnSpcReduction="20000"/>
          </a:bodyPr>
          <a:lstStyle/>
          <a:p>
            <a:r>
              <a:rPr lang="en-US" dirty="0" smtClean="0"/>
              <a:t>Memory manufacturers used scaling to improve </a:t>
            </a:r>
            <a:r>
              <a:rPr lang="en-US" i="1" dirty="0" smtClean="0"/>
              <a:t>density</a:t>
            </a:r>
            <a:r>
              <a:rPr lang="en-US" dirty="0" smtClean="0"/>
              <a:t>.</a:t>
            </a:r>
          </a:p>
          <a:p>
            <a:pPr lvl="1"/>
            <a:r>
              <a:rPr lang="en-US" dirty="0" smtClean="0"/>
              <a:t>Lower voltage, somewhat higher frequency and power, but </a:t>
            </a:r>
            <a:r>
              <a:rPr lang="en-US" i="1" dirty="0" smtClean="0"/>
              <a:t>lots</a:t>
            </a:r>
            <a:r>
              <a:rPr lang="en-US" dirty="0" smtClean="0"/>
              <a:t> more bits.</a:t>
            </a:r>
          </a:p>
          <a:p>
            <a:r>
              <a:rPr lang="en-US" dirty="0" smtClean="0"/>
              <a:t>CPU manufacturers took another path: Higher clock rates, more complex designs to make sequential programs run faster.</a:t>
            </a:r>
          </a:p>
          <a:p>
            <a:r>
              <a:rPr lang="en-US" dirty="0" smtClean="0"/>
              <a:t>Result:  CPUs got </a:t>
            </a:r>
            <a:r>
              <a:rPr lang="en-US" i="1" dirty="0" smtClean="0"/>
              <a:t>very</a:t>
            </a:r>
            <a:r>
              <a:rPr lang="en-US" dirty="0" smtClean="0"/>
              <a:t> hot (the power wall), and memories got bigger, but not much faster (the memory wall).</a:t>
            </a:r>
          </a:p>
          <a:p>
            <a:r>
              <a:rPr lang="en-US" dirty="0" smtClean="0"/>
              <a:t>Future trend:  Rather than a single fast CPU, we will see many simpler CPUs on each chip, or a mix of complex and simple CPUs as well as other logic (graphics and I/O).</a:t>
            </a:r>
          </a:p>
          <a:p>
            <a:pPr lvl="1"/>
            <a:r>
              <a:rPr lang="en-US" dirty="0" smtClean="0"/>
              <a:t>Moore’s law is </a:t>
            </a:r>
            <a:r>
              <a:rPr lang="en-US" i="1" dirty="0" smtClean="0"/>
              <a:t>not</a:t>
            </a:r>
            <a:r>
              <a:rPr lang="en-US" dirty="0" smtClean="0"/>
              <a:t> at an end.</a:t>
            </a:r>
          </a:p>
          <a:p>
            <a:r>
              <a:rPr lang="en-US" dirty="0" smtClean="0"/>
              <a:t>These choices have profound effects on architecture and software:</a:t>
            </a:r>
          </a:p>
          <a:p>
            <a:pPr lvl="1"/>
            <a:r>
              <a:rPr lang="en-US" dirty="0" smtClean="0"/>
              <a:t>We can no longer rely on scaling for improved performance.</a:t>
            </a:r>
          </a:p>
          <a:p>
            <a:pPr lvl="1"/>
            <a:r>
              <a:rPr lang="en-US" dirty="0" smtClean="0"/>
              <a:t>We must use architectural improvement instead.</a:t>
            </a:r>
          </a:p>
          <a:p>
            <a:pPr lvl="1"/>
            <a:r>
              <a:rPr lang="en-US" dirty="0" smtClean="0"/>
              <a:t>We must do better at parallel software</a:t>
            </a:r>
          </a:p>
          <a:p>
            <a:r>
              <a:rPr lang="en-US" dirty="0" smtClean="0"/>
              <a:t>But that’s for another talk.  Let’s look now at how architectural improvements were used in the 20</a:t>
            </a:r>
            <a:r>
              <a:rPr lang="en-US" baseline="30000" dirty="0" smtClean="0"/>
              <a:t>th</a:t>
            </a:r>
            <a:r>
              <a:rPr lang="en-US" dirty="0" smtClean="0"/>
              <a:t> century.</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computer architecture?</a:t>
            </a:r>
            <a:endParaRPr lang="en-US" dirty="0"/>
          </a:p>
        </p:txBody>
      </p:sp>
      <p:sp>
        <p:nvSpPr>
          <p:cNvPr id="3" name="Content Placeholder 2"/>
          <p:cNvSpPr>
            <a:spLocks noGrp="1"/>
          </p:cNvSpPr>
          <p:nvPr>
            <p:ph idx="1"/>
          </p:nvPr>
        </p:nvSpPr>
        <p:spPr/>
        <p:txBody>
          <a:bodyPr>
            <a:normAutofit fontScale="70000" lnSpcReduction="20000"/>
          </a:bodyPr>
          <a:lstStyle/>
          <a:p>
            <a:r>
              <a:rPr lang="en-US" sz="4000" dirty="0" smtClean="0"/>
              <a:t>Fred Brooks </a:t>
            </a:r>
            <a:r>
              <a:rPr lang="en-US" sz="2000" dirty="0" smtClean="0"/>
              <a:t>(“The Mythical Man-Month):</a:t>
            </a:r>
            <a:r>
              <a:rPr lang="en-US" dirty="0" smtClean="0"/>
              <a:t/>
            </a:r>
            <a:br>
              <a:rPr lang="en-US" dirty="0" smtClean="0"/>
            </a:br>
            <a:r>
              <a:rPr lang="en-US" sz="3100" dirty="0" smtClean="0"/>
              <a:t>“…there must be few architects, their product must endure longer than that of an implementer, and the architect sits at the focus of forces </a:t>
            </a:r>
            <a:r>
              <a:rPr lang="en-US" sz="3100" i="1" dirty="0" smtClean="0"/>
              <a:t>which he must ultimately resolve in the user’s interest”</a:t>
            </a:r>
            <a:r>
              <a:rPr lang="en-US" sz="3100" dirty="0" smtClean="0"/>
              <a:t>.</a:t>
            </a:r>
          </a:p>
          <a:p>
            <a:endParaRPr lang="en-US" dirty="0" smtClean="0"/>
          </a:p>
          <a:p>
            <a:r>
              <a:rPr lang="en-US" sz="4000" dirty="0" smtClean="0"/>
              <a:t>Hennessy &amp; Patterson </a:t>
            </a:r>
            <a:r>
              <a:rPr lang="en-US" sz="2000" dirty="0" smtClean="0"/>
              <a:t>(“Computer Architecture: A Quantitative Approach”):</a:t>
            </a:r>
          </a:p>
          <a:p>
            <a:r>
              <a:rPr lang="en-US" dirty="0" smtClean="0"/>
              <a:t>“This task has many aspects, including instruction set design, functional organization, logic design, and implementation.  The implementation may encompass integrated circuit design, packaging, power, and cooling.  Optimizing the design requires familiarity with a very wide range of technologies, from compilers and operating systems to logic design and packaging”.</a:t>
            </a:r>
          </a:p>
          <a:p>
            <a:r>
              <a:rPr lang="en-US" sz="4000" dirty="0" smtClean="0"/>
              <a:t>Brooks made a clear distinction between </a:t>
            </a:r>
            <a:r>
              <a:rPr lang="en-US" sz="4000" i="1" dirty="0" smtClean="0"/>
              <a:t>architecture</a:t>
            </a:r>
            <a:r>
              <a:rPr lang="en-US" sz="4000" dirty="0" smtClean="0"/>
              <a:t> and </a:t>
            </a:r>
            <a:r>
              <a:rPr lang="en-US" sz="4000" i="1" dirty="0" smtClean="0"/>
              <a:t>implementation</a:t>
            </a:r>
            <a:r>
              <a:rPr lang="en-US" sz="4000" dirty="0" smtClean="0"/>
              <a:t>.  Today, it’s more blurred.</a:t>
            </a:r>
            <a:endParaRPr lang="en-US" sz="4000" dirty="0"/>
          </a:p>
        </p:txBody>
      </p:sp>
    </p:spTree>
    <p:extLst>
      <p:ext uri="{BB962C8B-B14F-4D97-AF65-F5344CB8AC3E}">
        <p14:creationId xmlns:p14="http://schemas.microsoft.com/office/powerpoint/2010/main" xmlns="" val="1934158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Architectural ideas from the 20</a:t>
            </a:r>
            <a:r>
              <a:rPr lang="en-US" baseline="30000" dirty="0" smtClean="0"/>
              <a:t>th</a:t>
            </a:r>
            <a:r>
              <a:rPr lang="en-US" dirty="0" smtClean="0"/>
              <a:t> century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 Von Neumann architecture</a:t>
            </a:r>
          </a:p>
          <a:p>
            <a:r>
              <a:rPr lang="en-US" dirty="0" smtClean="0"/>
              <a:t>Microprogramming</a:t>
            </a:r>
          </a:p>
          <a:p>
            <a:r>
              <a:rPr lang="en-US" dirty="0" smtClean="0"/>
              <a:t>Pipelining</a:t>
            </a:r>
          </a:p>
          <a:p>
            <a:r>
              <a:rPr lang="en-US" dirty="0" smtClean="0"/>
              <a:t>Virtual memory</a:t>
            </a:r>
          </a:p>
          <a:p>
            <a:r>
              <a:rPr lang="en-US" dirty="0" smtClean="0"/>
              <a:t>Vector machines</a:t>
            </a:r>
          </a:p>
          <a:p>
            <a:r>
              <a:rPr lang="en-US" dirty="0" smtClean="0"/>
              <a:t>Caches</a:t>
            </a:r>
          </a:p>
          <a:p>
            <a:r>
              <a:rPr lang="en-US" dirty="0" smtClean="0"/>
              <a:t>RISC machines</a:t>
            </a:r>
          </a:p>
          <a:p>
            <a:r>
              <a:rPr lang="en-US" dirty="0" smtClean="0"/>
              <a:t>Error detection/correction</a:t>
            </a:r>
          </a:p>
          <a:p>
            <a:r>
              <a:rPr lang="en-US" dirty="0" smtClean="0"/>
              <a:t>Multi-threading</a:t>
            </a:r>
          </a:p>
          <a:p>
            <a:r>
              <a:rPr lang="en-US" dirty="0" smtClean="0"/>
              <a:t>Speculative execution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The Von Neumann Architecture</a:t>
            </a:r>
            <a:endParaRPr lang="en-US" dirty="0"/>
          </a:p>
        </p:txBody>
      </p:sp>
      <p:sp>
        <p:nvSpPr>
          <p:cNvPr id="3" name="Content Placeholder 2"/>
          <p:cNvSpPr>
            <a:spLocks noGrp="1"/>
          </p:cNvSpPr>
          <p:nvPr>
            <p:ph idx="1"/>
          </p:nvPr>
        </p:nvSpPr>
        <p:spPr>
          <a:xfrm>
            <a:off x="457200" y="1143000"/>
            <a:ext cx="8229600" cy="5486400"/>
          </a:xfrm>
        </p:spPr>
        <p:txBody>
          <a:bodyPr>
            <a:normAutofit fontScale="85000" lnSpcReduction="10000"/>
          </a:bodyPr>
          <a:lstStyle/>
          <a:p>
            <a:r>
              <a:rPr lang="en-US" dirty="0" smtClean="0"/>
              <a:t>Parallel, not serial as most machines at that time were</a:t>
            </a:r>
          </a:p>
          <a:p>
            <a:r>
              <a:rPr lang="en-US" dirty="0" smtClean="0"/>
              <a:t>Three subsections:</a:t>
            </a:r>
          </a:p>
          <a:p>
            <a:pPr lvl="1"/>
            <a:r>
              <a:rPr lang="en-US" dirty="0" smtClean="0"/>
              <a:t>Memory</a:t>
            </a:r>
          </a:p>
          <a:p>
            <a:pPr lvl="2"/>
            <a:r>
              <a:rPr lang="en-US" dirty="0" smtClean="0"/>
              <a:t>4096 40-bit words.  RCA </a:t>
            </a:r>
            <a:r>
              <a:rPr lang="en-US" dirty="0" err="1" smtClean="0"/>
              <a:t>Selectron</a:t>
            </a:r>
            <a:r>
              <a:rPr lang="en-US" dirty="0" smtClean="0"/>
              <a:t> tubes (didn’t work)</a:t>
            </a:r>
          </a:p>
          <a:p>
            <a:pPr lvl="1"/>
            <a:r>
              <a:rPr lang="en-US" dirty="0" smtClean="0"/>
              <a:t>Arithmetic. </a:t>
            </a:r>
          </a:p>
          <a:p>
            <a:pPr lvl="2"/>
            <a:r>
              <a:rPr lang="en-US" dirty="0" smtClean="0"/>
              <a:t>Parallel binary arithmetic</a:t>
            </a:r>
          </a:p>
          <a:p>
            <a:pPr lvl="1"/>
            <a:r>
              <a:rPr lang="en-US" dirty="0" smtClean="0"/>
              <a:t>I/O system.</a:t>
            </a:r>
          </a:p>
          <a:p>
            <a:pPr lvl="2"/>
            <a:r>
              <a:rPr lang="en-US" dirty="0" smtClean="0"/>
              <a:t> Magnetic wire, display (“viewing tubes”)</a:t>
            </a:r>
          </a:p>
          <a:p>
            <a:r>
              <a:rPr lang="en-US" dirty="0" smtClean="0"/>
              <a:t>Simple instruction set:</a:t>
            </a:r>
          </a:p>
          <a:p>
            <a:pPr lvl="1"/>
            <a:r>
              <a:rPr lang="en-US" dirty="0" smtClean="0"/>
              <a:t>Indexed addressing</a:t>
            </a:r>
          </a:p>
          <a:p>
            <a:pPr lvl="1"/>
            <a:r>
              <a:rPr lang="en-US" dirty="0" smtClean="0"/>
              <a:t>Single accumulator</a:t>
            </a:r>
          </a:p>
          <a:p>
            <a:pPr lvl="1"/>
            <a:r>
              <a:rPr lang="en-US" dirty="0" smtClean="0"/>
              <a:t>Conditional and unconditional jumps</a:t>
            </a:r>
          </a:p>
          <a:p>
            <a:pPr lvl="1"/>
            <a:r>
              <a:rPr lang="en-US" dirty="0" smtClean="0"/>
              <a:t>Divide, but no multiply. Puzzling.</a:t>
            </a:r>
          </a:p>
          <a:p>
            <a:pPr lvl="1">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Von Neumann architecture (2)</a:t>
            </a:r>
            <a:endParaRPr lang="en-US" dirty="0"/>
          </a:p>
        </p:txBody>
      </p:sp>
      <p:sp>
        <p:nvSpPr>
          <p:cNvPr id="3" name="Content Placeholder 2"/>
          <p:cNvSpPr>
            <a:spLocks noGrp="1"/>
          </p:cNvSpPr>
          <p:nvPr>
            <p:ph idx="1"/>
          </p:nvPr>
        </p:nvSpPr>
        <p:spPr>
          <a:xfrm>
            <a:off x="457200" y="1143000"/>
            <a:ext cx="8229600" cy="4525963"/>
          </a:xfrm>
        </p:spPr>
        <p:txBody>
          <a:bodyPr>
            <a:normAutofit fontScale="92500" lnSpcReduction="10000"/>
          </a:bodyPr>
          <a:lstStyle/>
          <a:p>
            <a:r>
              <a:rPr lang="en-US" dirty="0" smtClean="0"/>
              <a:t>This architecture is still in use in essentially all modern computers</a:t>
            </a:r>
          </a:p>
          <a:p>
            <a:pPr lvl="2"/>
            <a:r>
              <a:rPr lang="en-US" dirty="0" smtClean="0"/>
              <a:t>Alan Turing had proposed an architecture, which was built as the “Pilot ACE”. Used ultrasonic delay line memory, and was very difficult to program.  Although it had a commercial successor, H. </a:t>
            </a:r>
            <a:r>
              <a:rPr lang="en-US" dirty="0" err="1" smtClean="0"/>
              <a:t>Huskey’s</a:t>
            </a:r>
            <a:r>
              <a:rPr lang="en-US" dirty="0" smtClean="0"/>
              <a:t> drum-based </a:t>
            </a:r>
            <a:r>
              <a:rPr lang="en-US" dirty="0" err="1" smtClean="0"/>
              <a:t>Bendix</a:t>
            </a:r>
            <a:r>
              <a:rPr lang="en-US" dirty="0" smtClean="0"/>
              <a:t> G15, the architecture was largely ignored by others.</a:t>
            </a:r>
          </a:p>
          <a:p>
            <a:r>
              <a:rPr lang="en-US" dirty="0" smtClean="0"/>
              <a:t>Von Neumann pursued the simplest possible organization consistent with performance.</a:t>
            </a:r>
          </a:p>
          <a:p>
            <a:pPr lvl="1"/>
            <a:r>
              <a:rPr lang="en-US" dirty="0" smtClean="0"/>
              <a:t>He worried about numeric precision and algorithm performance.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Microprogramming</a:t>
            </a:r>
            <a:endParaRPr lang="en-US" dirty="0"/>
          </a:p>
        </p:txBody>
      </p:sp>
      <p:sp>
        <p:nvSpPr>
          <p:cNvPr id="3" name="Content Placeholder 2"/>
          <p:cNvSpPr>
            <a:spLocks noGrp="1"/>
          </p:cNvSpPr>
          <p:nvPr>
            <p:ph idx="1"/>
          </p:nvPr>
        </p:nvSpPr>
        <p:spPr>
          <a:xfrm>
            <a:off x="457200" y="1295400"/>
            <a:ext cx="8229600" cy="5029199"/>
          </a:xfrm>
        </p:spPr>
        <p:txBody>
          <a:bodyPr>
            <a:normAutofit lnSpcReduction="10000"/>
          </a:bodyPr>
          <a:lstStyle/>
          <a:p>
            <a:r>
              <a:rPr lang="en-US" dirty="0" smtClean="0"/>
              <a:t>Maurice Wilkes (1948) realized that the most complex part of the computer was the control.</a:t>
            </a:r>
          </a:p>
          <a:p>
            <a:r>
              <a:rPr lang="en-US" dirty="0" smtClean="0"/>
              <a:t>Proposed a simpler machine, whose programs were the instructions of a more complex target machine. Today, we call this emulation.</a:t>
            </a:r>
          </a:p>
          <a:p>
            <a:pPr lvl="1"/>
            <a:r>
              <a:rPr lang="en-US" dirty="0" smtClean="0"/>
              <a:t>The instructions for the micro machine were in fast read-only storage.</a:t>
            </a:r>
          </a:p>
          <a:p>
            <a:pPr lvl="2"/>
            <a:r>
              <a:rPr lang="en-US" dirty="0" smtClean="0"/>
              <a:t>Others elaborated on the idea, using read/write storage</a:t>
            </a:r>
          </a:p>
          <a:p>
            <a:r>
              <a:rPr lang="en-US" dirty="0" smtClean="0"/>
              <a:t>Idea used by IBM, DEC, Xerox, Intel, and many others.</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Pipelining</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133600" y="1219200"/>
            <a:ext cx="4788568" cy="914400"/>
          </a:xfrm>
          <a:prstGeom prst="rect">
            <a:avLst/>
          </a:prstGeom>
          <a:noFill/>
          <a:ln w="9525">
            <a:noFill/>
            <a:miter lim="800000"/>
            <a:headEnd/>
            <a:tailEnd/>
          </a:ln>
        </p:spPr>
      </p:pic>
      <p:sp>
        <p:nvSpPr>
          <p:cNvPr id="5" name="Content Placeholder 2"/>
          <p:cNvSpPr txBox="1">
            <a:spLocks/>
          </p:cNvSpPr>
          <p:nvPr/>
        </p:nvSpPr>
        <p:spPr>
          <a:xfrm>
            <a:off x="457200" y="2362200"/>
            <a:ext cx="8229600" cy="4495800"/>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Basic idea:</a:t>
            </a:r>
          </a:p>
          <a:p>
            <a:pPr marL="1257300" lvl="2" indent="-342900">
              <a:spcBef>
                <a:spcPct val="20000"/>
              </a:spcBef>
              <a:buFont typeface="Arial" pitchFamily="34" charset="0"/>
              <a:buChar char="•"/>
            </a:pPr>
            <a:r>
              <a:rPr lang="en-US" sz="2400" dirty="0" smtClean="0"/>
              <a:t>Rather than doing all the work in one (long) clock cycle, break it up into N(4 shown) clock cycles.</a:t>
            </a:r>
          </a:p>
          <a:p>
            <a:pPr marL="1257300" lvl="2" indent="-342900">
              <a:spcBef>
                <a:spcPct val="20000"/>
              </a:spcBef>
              <a:buFont typeface="Arial" pitchFamily="34" charset="0"/>
              <a:buChar cha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If</a:t>
            </a:r>
            <a:r>
              <a:rPr kumimoji="0" lang="en-US" sz="2400" b="0" i="0" u="none" strike="noStrike" kern="1200" cap="none" spc="0" normalizeH="0" noProof="0" dirty="0" smtClean="0">
                <a:ln>
                  <a:noFill/>
                </a:ln>
                <a:solidFill>
                  <a:schemeClr val="tx1"/>
                </a:solidFill>
                <a:effectLst/>
                <a:uLnTx/>
                <a:uFillTx/>
                <a:latin typeface="+mn-lt"/>
                <a:ea typeface="+mn-ea"/>
                <a:cs typeface="+mn-cs"/>
              </a:rPr>
              <a:t> the logic delays of each stage are similar, the clock can be N times as fast.</a:t>
            </a:r>
          </a:p>
          <a:p>
            <a:pPr marL="342900" indent="-342900">
              <a:spcBef>
                <a:spcPct val="20000"/>
              </a:spcBef>
              <a:buFont typeface="Arial" pitchFamily="34" charset="0"/>
              <a:buChar cha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Typical early</a:t>
            </a:r>
            <a:r>
              <a:rPr kumimoji="0" lang="en-US" sz="3200" b="0" i="0" u="none" strike="noStrike" kern="1200" cap="none" spc="0" normalizeH="0" noProof="0" dirty="0" smtClean="0">
                <a:ln>
                  <a:noFill/>
                </a:ln>
                <a:solidFill>
                  <a:schemeClr val="tx1"/>
                </a:solidFill>
                <a:effectLst/>
                <a:uLnTx/>
                <a:uFillTx/>
                <a:latin typeface="+mn-lt"/>
                <a:ea typeface="+mn-ea"/>
                <a:cs typeface="+mn-cs"/>
              </a:rPr>
              <a:t> CPU pipeline:  </a:t>
            </a:r>
          </a:p>
          <a:p>
            <a:pPr marL="1257300" lvl="2" indent="-342900">
              <a:spcBef>
                <a:spcPct val="20000"/>
              </a:spcBef>
              <a:buFont typeface="Arial" pitchFamily="34" charset="0"/>
              <a:buChar char="•"/>
            </a:pPr>
            <a:r>
              <a:rPr kumimoji="0" lang="en-US" sz="2400" b="0" i="0" u="none" strike="noStrike" kern="1200" cap="none" spc="0" normalizeH="0" noProof="0" dirty="0" smtClean="0">
                <a:ln>
                  <a:noFill/>
                </a:ln>
                <a:solidFill>
                  <a:schemeClr val="tx1"/>
                </a:solidFill>
                <a:effectLst/>
                <a:uLnTx/>
                <a:uFillTx/>
                <a:latin typeface="+mn-lt"/>
                <a:ea typeface="+mn-ea"/>
                <a:cs typeface="+mn-cs"/>
              </a:rPr>
              <a:t>Instruction Fetch, Instruction Decode/Register read, Execute, Memory access, Register write</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Pipeline</a:t>
            </a:r>
            <a:r>
              <a:rPr kumimoji="0" lang="en-US" sz="3200" b="0" i="0" u="none" strike="noStrike" kern="1200" cap="none" spc="0" normalizeH="0" noProof="0" dirty="0" smtClean="0">
                <a:ln>
                  <a:noFill/>
                </a:ln>
                <a:solidFill>
                  <a:schemeClr val="tx1"/>
                </a:solidFill>
                <a:effectLst/>
                <a:uLnTx/>
                <a:uFillTx/>
                <a:latin typeface="+mn-lt"/>
                <a:ea typeface="+mn-ea"/>
                <a:cs typeface="+mn-cs"/>
              </a:rPr>
              <a:t> in a modern CPU is 20+ stages.</a:t>
            </a:r>
          </a:p>
          <a:p>
            <a:pPr marL="1257300" lvl="2" indent="-342900">
              <a:spcBef>
                <a:spcPct val="20000"/>
              </a:spcBef>
              <a:buFont typeface="Arial" pitchFamily="34" charset="0"/>
              <a:buChar char="•"/>
            </a:pPr>
            <a:r>
              <a:rPr lang="en-US" sz="2400" i="1" baseline="0" dirty="0" smtClean="0"/>
              <a:t>Asynchronous</a:t>
            </a:r>
            <a:r>
              <a:rPr lang="en-US" sz="2400" baseline="0" dirty="0" smtClean="0"/>
              <a:t> pipelines, in which each stage takes</a:t>
            </a:r>
            <a:r>
              <a:rPr lang="en-US" sz="2400" dirty="0" smtClean="0"/>
              <a:t> only as long as needed and there is </a:t>
            </a:r>
            <a:r>
              <a:rPr lang="en-US" sz="2400" i="1" dirty="0" smtClean="0"/>
              <a:t>no</a:t>
            </a:r>
            <a:r>
              <a:rPr lang="en-US" sz="2400" dirty="0" smtClean="0"/>
              <a:t> clock, are an interesting possibility, but are (almost) never used</a:t>
            </a:r>
            <a:r>
              <a:rPr lang="en-US" sz="3200" dirty="0" smtClean="0"/>
              <a:t>.</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Pipelining (2)</a:t>
            </a:r>
            <a:endParaRPr lang="en-US" dirty="0"/>
          </a:p>
        </p:txBody>
      </p:sp>
      <p:sp>
        <p:nvSpPr>
          <p:cNvPr id="3" name="Content Placeholder 2"/>
          <p:cNvSpPr>
            <a:spLocks noGrp="1"/>
          </p:cNvSpPr>
          <p:nvPr>
            <p:ph idx="1"/>
          </p:nvPr>
        </p:nvSpPr>
        <p:spPr>
          <a:xfrm>
            <a:off x="457200" y="2667000"/>
            <a:ext cx="8229600" cy="3154363"/>
          </a:xfrm>
        </p:spPr>
        <p:txBody>
          <a:bodyPr/>
          <a:lstStyle/>
          <a:p>
            <a:r>
              <a:rPr lang="en-US" dirty="0" smtClean="0"/>
              <a:t>An instruction takes six clocks to complete, but the CPU delivers one result per clock, if…</a:t>
            </a:r>
          </a:p>
          <a:p>
            <a:pPr lvl="1"/>
            <a:r>
              <a:rPr lang="en-US" dirty="0" smtClean="0"/>
              <a:t>Later instructions don’t depend on earlier results.</a:t>
            </a:r>
          </a:p>
          <a:p>
            <a:pPr lvl="1"/>
            <a:r>
              <a:rPr lang="en-US" dirty="0" smtClean="0"/>
              <a:t>If they do, we have a </a:t>
            </a:r>
            <a:r>
              <a:rPr lang="en-US" i="1" dirty="0" smtClean="0"/>
              <a:t>hazard</a:t>
            </a:r>
            <a:r>
              <a:rPr lang="en-US" i="1" dirty="0" smtClean="0"/>
              <a:t> </a:t>
            </a:r>
            <a:r>
              <a:rPr lang="en-US" dirty="0" smtClean="0"/>
              <a:t>(several types).</a:t>
            </a:r>
          </a:p>
          <a:p>
            <a:pPr lvl="1"/>
            <a:r>
              <a:rPr lang="en-US" dirty="0" smtClean="0"/>
              <a:t>Tricks:  stall (</a:t>
            </a:r>
            <a:r>
              <a:rPr lang="en-US" sz="2400" dirty="0" smtClean="0"/>
              <a:t>bubbles</a:t>
            </a:r>
            <a:r>
              <a:rPr lang="en-US" dirty="0" smtClean="0"/>
              <a:t>), bypass (</a:t>
            </a:r>
            <a:r>
              <a:rPr lang="en-US" sz="2400" dirty="0" smtClean="0"/>
              <a:t>adds complexity</a:t>
            </a:r>
            <a:r>
              <a:rPr lang="en-US" dirty="0" smtClean="0"/>
              <a:t>)</a:t>
            </a:r>
          </a:p>
        </p:txBody>
      </p:sp>
      <p:pic>
        <p:nvPicPr>
          <p:cNvPr id="1026" name="Picture 2"/>
          <p:cNvPicPr>
            <a:picLocks noChangeAspect="1" noChangeArrowheads="1"/>
          </p:cNvPicPr>
          <p:nvPr/>
        </p:nvPicPr>
        <p:blipFill>
          <a:blip r:embed="rId2" cstate="print"/>
          <a:srcRect/>
          <a:stretch>
            <a:fillRect/>
          </a:stretch>
        </p:blipFill>
        <p:spPr bwMode="auto">
          <a:xfrm>
            <a:off x="1295400" y="1066800"/>
            <a:ext cx="6315075" cy="13335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smtClean="0"/>
              <a:t>Virtual Memory</a:t>
            </a:r>
            <a:endParaRPr lang="en-US" dirty="0"/>
          </a:p>
        </p:txBody>
      </p:sp>
      <p:sp>
        <p:nvSpPr>
          <p:cNvPr id="3" name="Content Placeholder 2"/>
          <p:cNvSpPr>
            <a:spLocks noGrp="1"/>
          </p:cNvSpPr>
          <p:nvPr>
            <p:ph idx="1"/>
          </p:nvPr>
        </p:nvSpPr>
        <p:spPr>
          <a:xfrm>
            <a:off x="457200" y="1219200"/>
            <a:ext cx="8229600" cy="4525963"/>
          </a:xfrm>
        </p:spPr>
        <p:txBody>
          <a:bodyPr>
            <a:normAutofit fontScale="77500" lnSpcReduction="20000"/>
          </a:bodyPr>
          <a:lstStyle/>
          <a:p>
            <a:r>
              <a:rPr lang="en-US" dirty="0" smtClean="0"/>
              <a:t>Introduced in the Manchester Atlas (’60s) by T. Kilburn.</a:t>
            </a:r>
          </a:p>
          <a:p>
            <a:pPr lvl="1"/>
            <a:r>
              <a:rPr lang="en-US" dirty="0" smtClean="0"/>
              <a:t>16 KW core memory (small, fast).</a:t>
            </a:r>
          </a:p>
          <a:p>
            <a:pPr lvl="1"/>
            <a:r>
              <a:rPr lang="en-US" dirty="0" smtClean="0"/>
              <a:t>1 MW magnetic drum (large, slow).</a:t>
            </a:r>
          </a:p>
          <a:p>
            <a:r>
              <a:rPr lang="en-US" dirty="0" smtClean="0"/>
              <a:t>Basic idea: Make the core memory </a:t>
            </a:r>
            <a:r>
              <a:rPr lang="en-US" i="1" dirty="0" smtClean="0"/>
              <a:t>appear</a:t>
            </a:r>
            <a:r>
              <a:rPr lang="en-US" dirty="0" smtClean="0"/>
              <a:t> to be as large as the drum.</a:t>
            </a:r>
          </a:p>
          <a:p>
            <a:pPr lvl="1"/>
            <a:r>
              <a:rPr lang="en-US" dirty="0" smtClean="0"/>
              <a:t>Divide core memory into 32 512-word pages.</a:t>
            </a:r>
          </a:p>
          <a:p>
            <a:pPr lvl="1"/>
            <a:r>
              <a:rPr lang="en-US" dirty="0" smtClean="0"/>
              <a:t>Use an </a:t>
            </a:r>
            <a:r>
              <a:rPr lang="en-US" i="1" dirty="0" smtClean="0"/>
              <a:t>associative</a:t>
            </a:r>
            <a:r>
              <a:rPr lang="en-US" dirty="0" smtClean="0"/>
              <a:t> memory (TLB) to map virtual (drum) addresses to real (core) addresses.</a:t>
            </a:r>
          </a:p>
          <a:p>
            <a:pPr lvl="1"/>
            <a:r>
              <a:rPr lang="en-US" dirty="0" smtClean="0"/>
              <a:t>Also used a “learning program” to decide which pages to transfer to and from drum. </a:t>
            </a:r>
          </a:p>
          <a:p>
            <a:pPr lvl="2"/>
            <a:r>
              <a:rPr lang="en-US" dirty="0" smtClean="0"/>
              <a:t>Today, we would call this an operating system.</a:t>
            </a:r>
          </a:p>
          <a:p>
            <a:r>
              <a:rPr lang="en-US" dirty="0" smtClean="0"/>
              <a:t>Used in most computers today.</a:t>
            </a:r>
          </a:p>
          <a:p>
            <a:pPr lvl="1"/>
            <a:r>
              <a:rPr lang="en-US" dirty="0" smtClean="0"/>
              <a:t>Except supercomputers and embedded systems.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VM still solves today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size of real memory is no longer a problem.</a:t>
            </a:r>
          </a:p>
          <a:p>
            <a:r>
              <a:rPr lang="en-US" dirty="0" smtClean="0"/>
              <a:t>Protection</a:t>
            </a:r>
          </a:p>
          <a:p>
            <a:pPr lvl="1"/>
            <a:r>
              <a:rPr lang="en-US" dirty="0" smtClean="0"/>
              <a:t>This will be a problem as long as we program in languages with pointers.</a:t>
            </a:r>
          </a:p>
          <a:p>
            <a:r>
              <a:rPr lang="en-US" dirty="0" smtClean="0"/>
              <a:t>Relocation</a:t>
            </a:r>
          </a:p>
          <a:p>
            <a:pPr lvl="1"/>
            <a:r>
              <a:rPr lang="en-US" dirty="0" smtClean="0"/>
              <a:t>Segments are simpler.</a:t>
            </a:r>
          </a:p>
          <a:p>
            <a:r>
              <a:rPr lang="en-US" dirty="0" smtClean="0"/>
              <a:t>Fragmentation</a:t>
            </a:r>
          </a:p>
          <a:p>
            <a:pPr lvl="1"/>
            <a:r>
              <a:rPr lang="en-US" dirty="0" smtClean="0"/>
              <a:t>Compacting garbage collectors?</a:t>
            </a:r>
          </a:p>
          <a:p>
            <a:r>
              <a:rPr lang="en-US" dirty="0" smtClean="0"/>
              <a:t>VM was invented in a time of scarcity. Is it still a good idea? </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Computer progress, 1945 – 2000</a:t>
            </a:r>
          </a:p>
          <a:p>
            <a:r>
              <a:rPr lang="en-US" dirty="0" smtClean="0"/>
              <a:t>Exponential drivers for computing</a:t>
            </a:r>
          </a:p>
          <a:p>
            <a:r>
              <a:rPr lang="en-US" dirty="0" smtClean="0"/>
              <a:t>Architectural ideas, 1945 – 2000</a:t>
            </a:r>
          </a:p>
          <a:p>
            <a:r>
              <a:rPr lang="en-US" dirty="0" smtClean="0"/>
              <a:t>Putting it all together – a circa-2000 CPU</a:t>
            </a:r>
          </a:p>
          <a:p>
            <a:r>
              <a:rPr lang="en-US" dirty="0" smtClean="0"/>
              <a:t>What’s changing in the 21</a:t>
            </a:r>
            <a:r>
              <a:rPr lang="en-US" baseline="30000" dirty="0" smtClean="0"/>
              <a:t>st</a:t>
            </a:r>
            <a:r>
              <a:rPr lang="en-US" dirty="0" smtClean="0"/>
              <a:t> century?</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machines</a:t>
            </a:r>
            <a:endParaRPr lang="en-US" dirty="0"/>
          </a:p>
        </p:txBody>
      </p:sp>
      <p:sp>
        <p:nvSpPr>
          <p:cNvPr id="3" name="Content Placeholder 2"/>
          <p:cNvSpPr>
            <a:spLocks noGrp="1"/>
          </p:cNvSpPr>
          <p:nvPr>
            <p:ph idx="1"/>
          </p:nvPr>
        </p:nvSpPr>
        <p:spPr/>
        <p:txBody>
          <a:bodyPr>
            <a:normAutofit/>
          </a:bodyPr>
          <a:lstStyle/>
          <a:p>
            <a:r>
              <a:rPr lang="en-US" dirty="0" smtClean="0"/>
              <a:t>Used in CDC6x00, Cray, … “supercomputers”.</a:t>
            </a:r>
          </a:p>
          <a:p>
            <a:r>
              <a:rPr lang="en-US" dirty="0" smtClean="0"/>
              <a:t>Basic idea:</a:t>
            </a:r>
          </a:p>
          <a:p>
            <a:pPr lvl="2"/>
            <a:r>
              <a:rPr lang="en-US" dirty="0" smtClean="0"/>
              <a:t> One instruction computes a result for a multi-element vector (SIMD).</a:t>
            </a:r>
          </a:p>
          <a:p>
            <a:pPr lvl="2"/>
            <a:r>
              <a:rPr lang="en-US" dirty="0" smtClean="0"/>
              <a:t>Hides memory latency if carefully applied (Supers didn’t have caches, but did have interleaved memory banks).</a:t>
            </a:r>
          </a:p>
          <a:p>
            <a:pPr lvl="2"/>
            <a:r>
              <a:rPr lang="en-US" dirty="0" smtClean="0"/>
              <a:t>Problem: </a:t>
            </a:r>
            <a:r>
              <a:rPr lang="en-US" i="1" dirty="0" smtClean="0"/>
              <a:t>Stride</a:t>
            </a:r>
            <a:r>
              <a:rPr lang="en-US" dirty="0" smtClean="0"/>
              <a:t> is important.</a:t>
            </a:r>
          </a:p>
          <a:p>
            <a:r>
              <a:rPr lang="en-US" dirty="0" smtClean="0"/>
              <a:t>Survives today in:</a:t>
            </a:r>
          </a:p>
          <a:p>
            <a:pPr lvl="2"/>
            <a:r>
              <a:rPr lang="en-US" dirty="0" smtClean="0"/>
              <a:t>Intel SSE, GPUs, DSPs, “Stream processors”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Caches and cache coherence</a:t>
            </a:r>
            <a:endParaRPr lang="en-US" dirty="0"/>
          </a:p>
        </p:txBody>
      </p:sp>
      <p:sp>
        <p:nvSpPr>
          <p:cNvPr id="3" name="Content Placeholder 2"/>
          <p:cNvSpPr>
            <a:spLocks noGrp="1"/>
          </p:cNvSpPr>
          <p:nvPr>
            <p:ph idx="1"/>
          </p:nvPr>
        </p:nvSpPr>
        <p:spPr>
          <a:xfrm>
            <a:off x="533400" y="990600"/>
            <a:ext cx="8229600" cy="5562600"/>
          </a:xfrm>
        </p:spPr>
        <p:txBody>
          <a:bodyPr>
            <a:normAutofit fontScale="70000" lnSpcReduction="20000"/>
          </a:bodyPr>
          <a:lstStyle/>
          <a:p>
            <a:r>
              <a:rPr lang="en-US" dirty="0" smtClean="0"/>
              <a:t>Caches exploit two properties of programs to hide latency:</a:t>
            </a:r>
          </a:p>
          <a:p>
            <a:pPr lvl="1"/>
            <a:r>
              <a:rPr lang="en-US" dirty="0" smtClean="0"/>
              <a:t>Temporal coherence: If a program accesses location X, it’s likely to need X again soon, so don’t discard X after use.</a:t>
            </a:r>
          </a:p>
          <a:p>
            <a:pPr lvl="1"/>
            <a:r>
              <a:rPr lang="en-US" dirty="0" smtClean="0"/>
              <a:t>Spatial coherence: If a program access location X, it’s likely to need </a:t>
            </a:r>
            <a:r>
              <a:rPr lang="en-US" dirty="0" err="1" smtClean="0"/>
              <a:t>X+n</a:t>
            </a:r>
            <a:r>
              <a:rPr lang="en-US" dirty="0" smtClean="0"/>
              <a:t> soon, so we should fetch x..</a:t>
            </a:r>
            <a:r>
              <a:rPr lang="en-US" dirty="0" err="1" smtClean="0"/>
              <a:t>x+K</a:t>
            </a:r>
            <a:r>
              <a:rPr lang="en-US" dirty="0" smtClean="0"/>
              <a:t> from memory as a block (a “cache line”).</a:t>
            </a:r>
          </a:p>
          <a:p>
            <a:pPr lvl="1"/>
            <a:r>
              <a:rPr lang="en-US" dirty="0" smtClean="0"/>
              <a:t>Access time = </a:t>
            </a:r>
            <a:r>
              <a:rPr lang="en-US" dirty="0" err="1" smtClean="0"/>
              <a:t>Ht</a:t>
            </a:r>
            <a:r>
              <a:rPr lang="en-US" baseline="-25000" dirty="0" err="1" smtClean="0"/>
              <a:t>cache</a:t>
            </a:r>
            <a:r>
              <a:rPr lang="en-US" dirty="0" smtClean="0"/>
              <a:t> + (1 – H)</a:t>
            </a:r>
            <a:r>
              <a:rPr lang="en-US" dirty="0" err="1" smtClean="0"/>
              <a:t>t</a:t>
            </a:r>
            <a:r>
              <a:rPr lang="en-US" baseline="-25000" dirty="0" err="1" smtClean="0"/>
              <a:t>memory</a:t>
            </a:r>
            <a:r>
              <a:rPr lang="en-US" dirty="0" smtClean="0"/>
              <a:t>. H is the “hit rate”.</a:t>
            </a:r>
          </a:p>
          <a:p>
            <a:pPr lvl="1"/>
            <a:r>
              <a:rPr lang="en-US" dirty="0" smtClean="0"/>
              <a:t>This is the Atlas idea again, with lines instead of pages.</a:t>
            </a:r>
          </a:p>
          <a:p>
            <a:pPr lvl="1"/>
            <a:r>
              <a:rPr lang="en-US" dirty="0" smtClean="0"/>
              <a:t>There are many variations, and a few rules of thumb.</a:t>
            </a:r>
          </a:p>
          <a:p>
            <a:r>
              <a:rPr lang="en-US" dirty="0" smtClean="0"/>
              <a:t>Until the ’70 cache coherence wasn’t an issue, but </a:t>
            </a:r>
            <a:r>
              <a:rPr lang="en-US" dirty="0" err="1" smtClean="0"/>
              <a:t>multicomputers</a:t>
            </a:r>
            <a:r>
              <a:rPr lang="en-US" dirty="0" smtClean="0"/>
              <a:t> and faster CPUs changed this.</a:t>
            </a:r>
          </a:p>
          <a:p>
            <a:pPr lvl="1"/>
            <a:r>
              <a:rPr lang="en-US" dirty="0" smtClean="0"/>
              <a:t>With </a:t>
            </a:r>
            <a:r>
              <a:rPr lang="en-US" dirty="0" err="1" smtClean="0"/>
              <a:t>uniprocessors</a:t>
            </a:r>
            <a:r>
              <a:rPr lang="en-US" dirty="0" smtClean="0"/>
              <a:t>, we only needed to worry about I/O coherence.</a:t>
            </a:r>
          </a:p>
          <a:p>
            <a:pPr lvl="1"/>
            <a:r>
              <a:rPr lang="en-US" dirty="0" smtClean="0"/>
              <a:t>With early multiprocessors, bus-based snooping protocols were adequate and simple.</a:t>
            </a:r>
          </a:p>
          <a:p>
            <a:r>
              <a:rPr lang="en-US" dirty="0" smtClean="0"/>
              <a:t>With the larger-scale multiprocessors of the ‘80s, more complex protocols were needed.</a:t>
            </a:r>
          </a:p>
          <a:p>
            <a:pPr lvl="1"/>
            <a:r>
              <a:rPr lang="en-US" dirty="0" smtClean="0"/>
              <a:t>Busses no longer worked. Point-to-point links were needed.</a:t>
            </a:r>
          </a:p>
          <a:p>
            <a:pPr lvl="1"/>
            <a:r>
              <a:rPr lang="en-US" dirty="0" smtClean="0"/>
              <a:t>Protocol complexity skyrocketed, requiring formal methods to ensure correctness.  Larger  design teams were needed.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RISC: Reduced Instruction Set Computers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the ‘60s and ‘70s, instruction sets and the complexity of implementations grew significantly:</a:t>
            </a:r>
          </a:p>
          <a:p>
            <a:pPr lvl="2"/>
            <a:r>
              <a:rPr lang="en-US" dirty="0" smtClean="0"/>
              <a:t>Von Neumann’s original architecture had ~25 instructions.</a:t>
            </a:r>
          </a:p>
          <a:p>
            <a:pPr lvl="2"/>
            <a:r>
              <a:rPr lang="en-US" dirty="0" smtClean="0"/>
              <a:t>DEC’s VAX, Intel x86 had &gt;200.</a:t>
            </a:r>
          </a:p>
          <a:p>
            <a:pPr lvl="2"/>
            <a:r>
              <a:rPr lang="en-US" dirty="0" smtClean="0"/>
              <a:t>“Feature creep” is an easy trap to fall into, if technology is improving rapidly.  And it was.</a:t>
            </a:r>
          </a:p>
          <a:p>
            <a:pPr lvl="1"/>
            <a:r>
              <a:rPr lang="en-US" dirty="0" smtClean="0"/>
              <a:t>Several researchers at IBM, Berkeley, and Stanford, realized that compilers weren’t making use of the complex instructions and addressing modes, so they simply eliminated them.</a:t>
            </a:r>
          </a:p>
          <a:p>
            <a:pPr lvl="2"/>
            <a:r>
              <a:rPr lang="en-US" dirty="0" smtClean="0"/>
              <a:t>Possibly there was a hidden agenda as well.</a:t>
            </a:r>
          </a:p>
          <a:p>
            <a:pPr lvl="1"/>
            <a:r>
              <a:rPr lang="en-US" dirty="0" smtClean="0"/>
              <a:t>The RISC – CISC “wars” raged for several years, until the CISC proponents noticed that microprogramming could be used to provide backward compatibility at low cost.</a:t>
            </a:r>
          </a:p>
          <a:p>
            <a:pPr lvl="1"/>
            <a:r>
              <a:rPr lang="en-US" dirty="0" smtClean="0"/>
              <a:t>Today, even x86 machines are RISCs.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Error Detection and Correction</a:t>
            </a:r>
            <a:endParaRPr lang="en-US" dirty="0"/>
          </a:p>
        </p:txBody>
      </p:sp>
      <p:sp>
        <p:nvSpPr>
          <p:cNvPr id="3" name="Content Placeholder 2"/>
          <p:cNvSpPr>
            <a:spLocks noGrp="1"/>
          </p:cNvSpPr>
          <p:nvPr>
            <p:ph idx="1"/>
          </p:nvPr>
        </p:nvSpPr>
        <p:spPr>
          <a:xfrm>
            <a:off x="457200" y="990600"/>
            <a:ext cx="8229600" cy="4953000"/>
          </a:xfrm>
        </p:spPr>
        <p:txBody>
          <a:bodyPr>
            <a:normAutofit fontScale="70000" lnSpcReduction="20000"/>
          </a:bodyPr>
          <a:lstStyle/>
          <a:p>
            <a:r>
              <a:rPr lang="en-US" dirty="0" smtClean="0"/>
              <a:t>This isn’t an architectural idea, but an implementation technique. But important.</a:t>
            </a:r>
          </a:p>
          <a:p>
            <a:r>
              <a:rPr lang="en-US" dirty="0" smtClean="0"/>
              <a:t>Early machines made a lot of errors.</a:t>
            </a:r>
          </a:p>
          <a:p>
            <a:pPr lvl="2"/>
            <a:r>
              <a:rPr lang="en-US" dirty="0" smtClean="0"/>
              <a:t>Von Neumann proposed building two side-by-side computers that would compare answers and stop is they were different. This is used in a slightly different form (TMR) in some high reliability machines today (e.g. for spacecraft)</a:t>
            </a:r>
          </a:p>
          <a:p>
            <a:pPr lvl="2"/>
            <a:r>
              <a:rPr lang="en-US" dirty="0" smtClean="0"/>
              <a:t>Coding techniques developed in the ‘50s and ‘60s made error checking and correction less expensive.</a:t>
            </a:r>
          </a:p>
          <a:p>
            <a:r>
              <a:rPr lang="en-US" dirty="0" smtClean="0"/>
              <a:t>As electronics became more reliable, designers worried less</a:t>
            </a:r>
          </a:p>
          <a:p>
            <a:pPr lvl="2"/>
            <a:r>
              <a:rPr lang="en-US" dirty="0" smtClean="0"/>
              <a:t>The original Cray I didn’t have parity.</a:t>
            </a:r>
          </a:p>
          <a:p>
            <a:r>
              <a:rPr lang="en-US" dirty="0" smtClean="0"/>
              <a:t>As transistors and disk bits got smaller, the problem reappeared:</a:t>
            </a:r>
          </a:p>
          <a:p>
            <a:pPr lvl="2"/>
            <a:r>
              <a:rPr lang="en-US" dirty="0" smtClean="0"/>
              <a:t>If the difference between a “1” and a “0” is 1000 electrons, you have a problem.</a:t>
            </a:r>
          </a:p>
          <a:p>
            <a:pPr lvl="2"/>
            <a:r>
              <a:rPr lang="en-US" dirty="0" smtClean="0"/>
              <a:t>We also began using technologies that wear out with use (Flash, PCM).</a:t>
            </a:r>
          </a:p>
          <a:p>
            <a:r>
              <a:rPr lang="en-US" dirty="0" smtClean="0"/>
              <a:t>Today, all disks have error detection, memories have ECC.</a:t>
            </a:r>
          </a:p>
          <a:p>
            <a:pPr lvl="2"/>
            <a:r>
              <a:rPr lang="en-US" dirty="0" smtClean="0"/>
              <a:t>Except for consumer products and desktop PCs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Multithreading</a:t>
            </a:r>
            <a:endParaRPr lang="en-US" dirty="0"/>
          </a:p>
        </p:txBody>
      </p:sp>
      <p:sp>
        <p:nvSpPr>
          <p:cNvPr id="3" name="Content Placeholder 2"/>
          <p:cNvSpPr>
            <a:spLocks noGrp="1"/>
          </p:cNvSpPr>
          <p:nvPr>
            <p:ph idx="1"/>
          </p:nvPr>
        </p:nvSpPr>
        <p:spPr>
          <a:xfrm>
            <a:off x="457200" y="1143000"/>
            <a:ext cx="8229600" cy="4525963"/>
          </a:xfrm>
        </p:spPr>
        <p:txBody>
          <a:bodyPr>
            <a:normAutofit fontScale="85000" lnSpcReduction="20000"/>
          </a:bodyPr>
          <a:lstStyle/>
          <a:p>
            <a:r>
              <a:rPr lang="en-US" dirty="0" smtClean="0"/>
              <a:t>Another technique to hide memory latency/ increase instruction-level parallelism (ILP).</a:t>
            </a:r>
          </a:p>
          <a:p>
            <a:pPr lvl="1"/>
            <a:r>
              <a:rPr lang="en-US" dirty="0" smtClean="0"/>
              <a:t>Several variants:</a:t>
            </a:r>
          </a:p>
          <a:p>
            <a:pPr lvl="2"/>
            <a:r>
              <a:rPr lang="en-US" dirty="0" smtClean="0"/>
              <a:t>Launch several instructions from the same thread each cycle. Works if the instructions use different execution units or if there are multiple functional units.</a:t>
            </a:r>
          </a:p>
          <a:p>
            <a:pPr lvl="2"/>
            <a:r>
              <a:rPr lang="en-US" dirty="0" smtClean="0"/>
              <a:t>Launch one instruction per cycle, switch threads when the processor would stall.</a:t>
            </a:r>
          </a:p>
          <a:p>
            <a:pPr lvl="2"/>
            <a:r>
              <a:rPr lang="en-US" dirty="0" smtClean="0"/>
              <a:t>Combinations of the two.</a:t>
            </a:r>
          </a:p>
          <a:p>
            <a:pPr lvl="1"/>
            <a:r>
              <a:rPr lang="en-US" dirty="0" smtClean="0"/>
              <a:t>Each processor must hold the state of all its threads (another way to use up transistors).</a:t>
            </a:r>
          </a:p>
          <a:p>
            <a:pPr lvl="1"/>
            <a:r>
              <a:rPr lang="en-US" dirty="0" smtClean="0"/>
              <a:t>Lots of LPR papers have been written about how to schedule the threads.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Speculative execution</a:t>
            </a:r>
            <a:endParaRPr lang="en-US" dirty="0"/>
          </a:p>
        </p:txBody>
      </p:sp>
      <p:sp>
        <p:nvSpPr>
          <p:cNvPr id="3" name="Content Placeholder 2"/>
          <p:cNvSpPr>
            <a:spLocks noGrp="1"/>
          </p:cNvSpPr>
          <p:nvPr>
            <p:ph idx="1"/>
          </p:nvPr>
        </p:nvSpPr>
        <p:spPr>
          <a:xfrm>
            <a:off x="457200" y="1066800"/>
            <a:ext cx="8229600" cy="5791200"/>
          </a:xfrm>
        </p:spPr>
        <p:txBody>
          <a:bodyPr>
            <a:normAutofit/>
          </a:bodyPr>
          <a:lstStyle/>
          <a:p>
            <a:r>
              <a:rPr lang="en-US" dirty="0" smtClean="0"/>
              <a:t>Yet another try at squeezing the last bit of ILP out of programs.</a:t>
            </a:r>
          </a:p>
          <a:p>
            <a:r>
              <a:rPr lang="en-US" dirty="0" smtClean="0"/>
              <a:t>Basic idea:</a:t>
            </a:r>
          </a:p>
          <a:p>
            <a:pPr lvl="1"/>
            <a:r>
              <a:rPr lang="en-US" dirty="0" smtClean="0"/>
              <a:t>If the outcome of a calculation is not known (yet) guess, or try both paths.</a:t>
            </a:r>
          </a:p>
          <a:p>
            <a:pPr lvl="2"/>
            <a:r>
              <a:rPr lang="en-US" dirty="0" smtClean="0"/>
              <a:t>Began with branch prediction. Worked fairly well.</a:t>
            </a:r>
          </a:p>
          <a:p>
            <a:pPr lvl="2"/>
            <a:r>
              <a:rPr lang="en-US" dirty="0" smtClean="0"/>
              <a:t>Extended to value prediction</a:t>
            </a:r>
          </a:p>
          <a:p>
            <a:pPr lvl="2"/>
            <a:r>
              <a:rPr lang="en-US" dirty="0" smtClean="0"/>
              <a:t>And to transactions (more in next lecture).</a:t>
            </a:r>
          </a:p>
          <a:p>
            <a:r>
              <a:rPr lang="en-US" dirty="0" smtClean="0"/>
              <a:t>Problems:</a:t>
            </a:r>
          </a:p>
          <a:p>
            <a:pPr lvl="2"/>
            <a:r>
              <a:rPr lang="en-US" dirty="0" smtClean="0"/>
              <a:t>Can’t commit a result until the outcome is known. Requires more state (more transistors, more energy).</a:t>
            </a:r>
          </a:p>
          <a:p>
            <a:pPr lvl="2"/>
            <a:r>
              <a:rPr lang="en-US" dirty="0" smtClean="0"/>
              <a:t>Speculation that is discarded </a:t>
            </a:r>
            <a:r>
              <a:rPr lang="en-US" i="1" u="sng" dirty="0" smtClean="0"/>
              <a:t>wastes</a:t>
            </a:r>
            <a:r>
              <a:rPr lang="en-US" i="1" dirty="0" smtClean="0"/>
              <a:t> </a:t>
            </a:r>
            <a:r>
              <a:rPr lang="en-US" i="1" u="sng" dirty="0" smtClean="0"/>
              <a:t>energy</a:t>
            </a:r>
            <a:r>
              <a:rPr lang="en-US" dirty="0" smtClean="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rmAutofit/>
          </a:bodyPr>
          <a:lstStyle/>
          <a:p>
            <a:r>
              <a:rPr lang="en-US" sz="2800" dirty="0" smtClean="0"/>
              <a:t>Putting it all together: A late 20</a:t>
            </a:r>
            <a:r>
              <a:rPr lang="en-US" sz="2800" baseline="30000" dirty="0" smtClean="0"/>
              <a:t>th</a:t>
            </a:r>
            <a:r>
              <a:rPr lang="en-US" sz="2800" dirty="0" smtClean="0"/>
              <a:t> century dual-core CPU</a:t>
            </a:r>
            <a:endParaRPr lang="en-US" sz="2800" dirty="0"/>
          </a:p>
        </p:txBody>
      </p:sp>
      <p:pic>
        <p:nvPicPr>
          <p:cNvPr id="1027" name="Picture 3"/>
          <p:cNvPicPr>
            <a:picLocks noChangeAspect="1" noChangeArrowheads="1"/>
          </p:cNvPicPr>
          <p:nvPr/>
        </p:nvPicPr>
        <p:blipFill>
          <a:blip r:embed="rId2" cstate="print"/>
          <a:srcRect/>
          <a:stretch>
            <a:fillRect/>
          </a:stretch>
        </p:blipFill>
        <p:spPr bwMode="auto">
          <a:xfrm>
            <a:off x="2743200" y="838200"/>
            <a:ext cx="3205143"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early 21</a:t>
            </a:r>
            <a:r>
              <a:rPr lang="en-US" baseline="30000" dirty="0" smtClean="0"/>
              <a:t>st</a:t>
            </a:r>
            <a:r>
              <a:rPr lang="en-US" dirty="0" smtClean="0"/>
              <a:t> century PC</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2286000" y="1600200"/>
            <a:ext cx="420604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What’s Changing in the 21</a:t>
            </a:r>
            <a:r>
              <a:rPr lang="en-US" baseline="30000" dirty="0" smtClean="0"/>
              <a:t>st</a:t>
            </a:r>
            <a:r>
              <a:rPr lang="en-US" dirty="0" smtClean="0"/>
              <a:t> century?</a:t>
            </a:r>
            <a:endParaRPr lang="en-US" dirty="0"/>
          </a:p>
        </p:txBody>
      </p:sp>
      <p:sp>
        <p:nvSpPr>
          <p:cNvPr id="3" name="Content Placeholder 2"/>
          <p:cNvSpPr>
            <a:spLocks noGrp="1"/>
          </p:cNvSpPr>
          <p:nvPr>
            <p:ph idx="1"/>
          </p:nvPr>
        </p:nvSpPr>
        <p:spPr>
          <a:xfrm>
            <a:off x="457200" y="1143000"/>
            <a:ext cx="8229600" cy="5486400"/>
          </a:xfrm>
        </p:spPr>
        <p:txBody>
          <a:bodyPr>
            <a:normAutofit fontScale="92500" lnSpcReduction="20000"/>
          </a:bodyPr>
          <a:lstStyle/>
          <a:p>
            <a:r>
              <a:rPr lang="en-US" dirty="0" err="1" smtClean="0"/>
              <a:t>Dennard</a:t>
            </a:r>
            <a:r>
              <a:rPr lang="en-US" dirty="0" smtClean="0"/>
              <a:t> scaling stops, but Moore’s “law” doesn’t.</a:t>
            </a:r>
          </a:p>
          <a:p>
            <a:pPr lvl="1"/>
            <a:r>
              <a:rPr lang="en-US" dirty="0" smtClean="0"/>
              <a:t>CPUs aren’t faster, but there are more of them on each chip.</a:t>
            </a:r>
          </a:p>
          <a:p>
            <a:pPr lvl="1"/>
            <a:r>
              <a:rPr lang="en-US" dirty="0" smtClean="0"/>
              <a:t>Other things get swept onto the same “System on a  Chip (SOC)”:</a:t>
            </a:r>
          </a:p>
          <a:p>
            <a:pPr lvl="3"/>
            <a:r>
              <a:rPr lang="en-US" dirty="0" smtClean="0"/>
              <a:t>Northbridge, Southbridge, Memory Controller, GPU, network</a:t>
            </a:r>
          </a:p>
          <a:p>
            <a:pPr lvl="1"/>
            <a:r>
              <a:rPr lang="en-US" dirty="0" smtClean="0"/>
              <a:t>Functional specialization makes the CPU less important. </a:t>
            </a:r>
          </a:p>
          <a:p>
            <a:r>
              <a:rPr lang="en-US" dirty="0" smtClean="0"/>
              <a:t>Large data </a:t>
            </a:r>
            <a:r>
              <a:rPr lang="en-US" smtClean="0"/>
              <a:t>centers do the </a:t>
            </a:r>
            <a:r>
              <a:rPr lang="en-US" dirty="0" smtClean="0"/>
              <a:t>heavy lifting.</a:t>
            </a:r>
          </a:p>
          <a:p>
            <a:r>
              <a:rPr lang="en-US" dirty="0" smtClean="0"/>
              <a:t>Computer architecture and computer networking research areas merge.</a:t>
            </a:r>
          </a:p>
          <a:p>
            <a:r>
              <a:rPr lang="en-US" dirty="0" smtClean="0"/>
              <a:t>These are the topics for the next lecture.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Computer progress 1945 - 2000</a:t>
            </a:r>
            <a:endParaRPr lang="en-US" dirty="0"/>
          </a:p>
        </p:txBody>
      </p:sp>
      <p:sp>
        <p:nvSpPr>
          <p:cNvPr id="3" name="Content Placeholder 2"/>
          <p:cNvSpPr>
            <a:spLocks noGrp="1"/>
          </p:cNvSpPr>
          <p:nvPr>
            <p:ph idx="1"/>
          </p:nvPr>
        </p:nvSpPr>
        <p:spPr>
          <a:xfrm>
            <a:off x="457200" y="1143000"/>
            <a:ext cx="8229600" cy="5562600"/>
          </a:xfrm>
        </p:spPr>
        <p:txBody>
          <a:bodyPr>
            <a:normAutofit fontScale="85000" lnSpcReduction="20000"/>
          </a:bodyPr>
          <a:lstStyle/>
          <a:p>
            <a:r>
              <a:rPr lang="en-US" dirty="0" smtClean="0"/>
              <a:t>Excellent summary: </a:t>
            </a:r>
            <a:r>
              <a:rPr lang="en-US" dirty="0" smtClean="0">
                <a:hlinkClick r:id="rId2"/>
              </a:rPr>
              <a:t>http://www.computerhistory.org/timeline</a:t>
            </a:r>
            <a:r>
              <a:rPr lang="en-US" dirty="0" smtClean="0"/>
              <a:t>.</a:t>
            </a:r>
          </a:p>
          <a:p>
            <a:r>
              <a:rPr lang="en-US" dirty="0" smtClean="0"/>
              <a:t>Trends:</a:t>
            </a:r>
          </a:p>
          <a:p>
            <a:pPr lvl="1"/>
            <a:r>
              <a:rPr lang="en-US" dirty="0" smtClean="0"/>
              <a:t>Underlying technologies evolved rapidly, and were quickly adopted for computers:</a:t>
            </a:r>
          </a:p>
          <a:p>
            <a:pPr lvl="2"/>
            <a:r>
              <a:rPr lang="en-US" dirty="0" smtClean="0"/>
              <a:t>Vacuum tubes -&gt; Transistors -&gt; Bipolar ICs -&gt; CMOS ICs</a:t>
            </a:r>
          </a:p>
          <a:p>
            <a:pPr lvl="2"/>
            <a:r>
              <a:rPr lang="en-US" dirty="0" smtClean="0"/>
              <a:t>Delay lines -&gt; CRT -&gt; Magnetic core -&gt; DRAM</a:t>
            </a:r>
          </a:p>
          <a:p>
            <a:pPr lvl="2"/>
            <a:r>
              <a:rPr lang="en-US" dirty="0" smtClean="0"/>
              <a:t>Cards, paper tape -&gt; magnetic drum, tape -&gt; magnetic disc</a:t>
            </a:r>
          </a:p>
          <a:p>
            <a:pPr lvl="2"/>
            <a:r>
              <a:rPr lang="en-US" dirty="0" smtClean="0"/>
              <a:t>Teletype, line printer, CRT display, laser printer, bitmapped display</a:t>
            </a:r>
          </a:p>
          <a:p>
            <a:pPr lvl="1"/>
            <a:r>
              <a:rPr lang="en-US" dirty="0" smtClean="0"/>
              <a:t>Computer software improved to keep pace:</a:t>
            </a:r>
          </a:p>
          <a:p>
            <a:pPr lvl="2"/>
            <a:r>
              <a:rPr lang="en-US" dirty="0" smtClean="0"/>
              <a:t>Assembler -&gt; FORTRAN, </a:t>
            </a:r>
            <a:r>
              <a:rPr lang="en-US" dirty="0" err="1" smtClean="0"/>
              <a:t>Algol</a:t>
            </a:r>
            <a:r>
              <a:rPr lang="en-US" dirty="0" smtClean="0"/>
              <a:t>, COBOL  -&gt; Pascal, C -&gt; Java, C# -&gt; JavaScript, Ruby, Python (all </a:t>
            </a:r>
            <a:r>
              <a:rPr lang="en-US" i="1" dirty="0" smtClean="0"/>
              <a:t>sequential</a:t>
            </a:r>
            <a:r>
              <a:rPr lang="en-US" dirty="0" smtClean="0"/>
              <a:t> languages).</a:t>
            </a:r>
          </a:p>
          <a:p>
            <a:pPr lvl="1"/>
            <a:r>
              <a:rPr lang="en-US" dirty="0" smtClean="0"/>
              <a:t>Computer architectures grew increasingly sophisticated:</a:t>
            </a:r>
          </a:p>
          <a:p>
            <a:pPr lvl="2"/>
            <a:r>
              <a:rPr lang="en-US" dirty="0" smtClean="0"/>
              <a:t>Original Von Neumann architecture survived, but changed.</a:t>
            </a:r>
          </a:p>
          <a:p>
            <a:pPr lvl="2"/>
            <a:r>
              <a:rPr lang="en-US" dirty="0" smtClean="0"/>
              <a:t>1-bit (serial) -&gt; 8, 16, 32, 64 bit parallel machines</a:t>
            </a:r>
          </a:p>
          <a:p>
            <a:pPr lvl="2"/>
            <a:r>
              <a:rPr lang="en-US" dirty="0" smtClean="0"/>
              <a:t>Vector supercomputers -&gt; Gaming GPUs -&gt; Vector supercomputers</a:t>
            </a:r>
          </a:p>
          <a:p>
            <a:pPr lvl="2"/>
            <a:r>
              <a:rPr lang="en-US" dirty="0" smtClean="0"/>
              <a:t>CISC </a:t>
            </a:r>
            <a:r>
              <a:rPr lang="en-US" dirty="0" err="1" smtClean="0"/>
              <a:t>vs</a:t>
            </a:r>
            <a:r>
              <a:rPr lang="en-US" dirty="0" smtClean="0"/>
              <a:t> RISC, architectural improvements for performance, scale</a:t>
            </a:r>
          </a:p>
          <a:p>
            <a:pPr lvl="1"/>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Impersonal Computer from 1972</a:t>
            </a:r>
            <a:br>
              <a:rPr lang="en-US" dirty="0" smtClean="0"/>
            </a:br>
            <a:r>
              <a:rPr lang="en-US" dirty="0" smtClean="0"/>
              <a:t>MAXC: The end of an era</a:t>
            </a:r>
            <a:endParaRPr lang="en-US" dirty="0"/>
          </a:p>
        </p:txBody>
      </p:sp>
      <p:pic>
        <p:nvPicPr>
          <p:cNvPr id="87042" name="Picture 2" descr="E:\MaxcPics\Maxc.jpg"/>
          <p:cNvPicPr>
            <a:picLocks noChangeAspect="1" noChangeArrowheads="1"/>
          </p:cNvPicPr>
          <p:nvPr/>
        </p:nvPicPr>
        <p:blipFill>
          <a:blip r:embed="rId3" cstate="print"/>
          <a:srcRect/>
          <a:stretch>
            <a:fillRect/>
          </a:stretch>
        </p:blipFill>
        <p:spPr bwMode="auto">
          <a:xfrm>
            <a:off x="838200" y="1828800"/>
            <a:ext cx="7162800" cy="4888347"/>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15961"/>
          </a:xfrm>
        </p:spPr>
        <p:txBody>
          <a:bodyPr>
            <a:normAutofit fontScale="90000"/>
          </a:bodyPr>
          <a:lstStyle/>
          <a:p>
            <a:r>
              <a:rPr lang="en-US" dirty="0" smtClean="0"/>
              <a:t>96,000 bits in 1972</a:t>
            </a:r>
            <a:endParaRPr lang="en-US" dirty="0"/>
          </a:p>
        </p:txBody>
      </p:sp>
      <p:pic>
        <p:nvPicPr>
          <p:cNvPr id="86018" name="Picture 2" descr="E:\MaxcPics\Maxc_DRAM_top.jpg"/>
          <p:cNvPicPr>
            <a:picLocks noChangeAspect="1" noChangeArrowheads="1"/>
          </p:cNvPicPr>
          <p:nvPr/>
        </p:nvPicPr>
        <p:blipFill>
          <a:blip r:embed="rId2" cstate="print"/>
          <a:srcRect/>
          <a:stretch>
            <a:fillRect/>
          </a:stretch>
        </p:blipFill>
        <p:spPr bwMode="auto">
          <a:xfrm>
            <a:off x="762000" y="1066800"/>
            <a:ext cx="7664640" cy="525779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Alto Personal Computer - 1973</a:t>
            </a:r>
            <a:endParaRPr lang="en-US" dirty="0"/>
          </a:p>
        </p:txBody>
      </p:sp>
      <p:pic>
        <p:nvPicPr>
          <p:cNvPr id="4" name="Picture 3" descr="Alto_LowRes.jpg"/>
          <p:cNvPicPr>
            <a:picLocks noChangeAspect="1"/>
          </p:cNvPicPr>
          <p:nvPr/>
        </p:nvPicPr>
        <p:blipFill>
          <a:blip r:embed="rId2" cstate="print"/>
          <a:stretch>
            <a:fillRect/>
          </a:stretch>
        </p:blipFill>
        <p:spPr>
          <a:xfrm>
            <a:off x="761999" y="1295400"/>
            <a:ext cx="7178261" cy="4953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How much progress?</a:t>
            </a:r>
            <a:endParaRPr lang="en-US" dirty="0"/>
          </a:p>
        </p:txBody>
      </p:sp>
      <p:graphicFrame>
        <p:nvGraphicFramePr>
          <p:cNvPr id="5" name="Content Placeholder 3"/>
          <p:cNvGraphicFramePr>
            <a:graphicFrameLocks noGrp="1"/>
          </p:cNvGraphicFramePr>
          <p:nvPr>
            <p:ph idx="1"/>
          </p:nvPr>
        </p:nvGraphicFramePr>
        <p:xfrm>
          <a:off x="1143000" y="1447800"/>
          <a:ext cx="7543800" cy="3727622"/>
        </p:xfrm>
        <a:graphic>
          <a:graphicData uri="http://schemas.openxmlformats.org/drawingml/2006/table">
            <a:tbl>
              <a:tblPr/>
              <a:tblGrid>
                <a:gridCol w="2014817"/>
                <a:gridCol w="1795183"/>
                <a:gridCol w="2133600"/>
                <a:gridCol w="1600200"/>
              </a:tblGrid>
              <a:tr h="457200">
                <a:tc>
                  <a:txBody>
                    <a:bodyPr/>
                    <a:lstStyle/>
                    <a:p>
                      <a:pPr marL="0" marR="0">
                        <a:lnSpc>
                          <a:spcPct val="115000"/>
                        </a:lnSpc>
                        <a:spcBef>
                          <a:spcPts val="0"/>
                        </a:spcBef>
                        <a:spcAft>
                          <a:spcPts val="0"/>
                        </a:spcAft>
                      </a:pPr>
                      <a:r>
                        <a:rPr lang="en-US" sz="2000" dirty="0">
                          <a:latin typeface="Calibri"/>
                          <a:ea typeface="Times New Roman"/>
                          <a:cs typeface="Calibri"/>
                        </a:rPr>
                        <a:t>Item</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Times New Roman"/>
                          <a:cs typeface="Calibri"/>
                        </a:rPr>
                        <a:t>Alto, 1972</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Times New Roman"/>
                          <a:cs typeface="Calibri"/>
                        </a:rPr>
                        <a:t>My home PC, </a:t>
                      </a:r>
                      <a:r>
                        <a:rPr lang="en-US" sz="2000" dirty="0" smtClean="0">
                          <a:latin typeface="Calibri"/>
                          <a:ea typeface="Times New Roman"/>
                          <a:cs typeface="Calibri"/>
                        </a:rPr>
                        <a:t>2012</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a:latin typeface="Calibri"/>
                          <a:ea typeface="Times New Roman"/>
                          <a:cs typeface="Calibri"/>
                        </a:rPr>
                        <a:t>Factor</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nSpc>
                          <a:spcPct val="115000"/>
                        </a:lnSpc>
                        <a:spcBef>
                          <a:spcPts val="0"/>
                        </a:spcBef>
                        <a:spcAft>
                          <a:spcPts val="0"/>
                        </a:spcAft>
                      </a:pPr>
                      <a:r>
                        <a:rPr lang="en-US" sz="2000" dirty="0" smtClean="0">
                          <a:latin typeface="Calibri"/>
                          <a:ea typeface="Times New Roman"/>
                          <a:cs typeface="Times New Roman"/>
                        </a:rPr>
                        <a:t>Cost</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latin typeface="Calibri"/>
                          <a:ea typeface="Times New Roman"/>
                          <a:cs typeface="Times New Roman"/>
                        </a:rPr>
                        <a:t>$ 15,000</a:t>
                      </a:r>
                    </a:p>
                    <a:p>
                      <a:pPr marL="0" marR="0">
                        <a:lnSpc>
                          <a:spcPct val="115000"/>
                        </a:lnSpc>
                        <a:spcBef>
                          <a:spcPts val="0"/>
                        </a:spcBef>
                        <a:spcAft>
                          <a:spcPts val="0"/>
                        </a:spcAft>
                      </a:pPr>
                      <a:r>
                        <a:rPr lang="en-US" sz="2000" dirty="0" smtClean="0">
                          <a:latin typeface="Calibri"/>
                          <a:ea typeface="Times New Roman"/>
                          <a:cs typeface="Times New Roman"/>
                        </a:rPr>
                        <a:t>($105K today)</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latin typeface="Calibri"/>
                          <a:ea typeface="Times New Roman"/>
                          <a:cs typeface="Times New Roman"/>
                        </a:rPr>
                        <a:t>$850</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2000" dirty="0" smtClean="0">
                          <a:latin typeface="Calibri"/>
                          <a:ea typeface="Times New Roman"/>
                          <a:cs typeface="Times New Roman"/>
                        </a:rPr>
                        <a:t>125</a:t>
                      </a:r>
                      <a:endParaRPr lang="en-US" sz="20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61">
                <a:tc>
                  <a:txBody>
                    <a:bodyPr/>
                    <a:lstStyle/>
                    <a:p>
                      <a:pPr marL="0" marR="0">
                        <a:lnSpc>
                          <a:spcPct val="115000"/>
                        </a:lnSpc>
                        <a:spcBef>
                          <a:spcPts val="0"/>
                        </a:spcBef>
                        <a:spcAft>
                          <a:spcPts val="0"/>
                        </a:spcAft>
                      </a:pPr>
                      <a:r>
                        <a:rPr lang="en-US" sz="1800" dirty="0">
                          <a:latin typeface="Calibri"/>
                          <a:ea typeface="Times New Roman"/>
                          <a:cs typeface="Calibri"/>
                        </a:rPr>
                        <a:t>CPU clock rate</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Times New Roman"/>
                          <a:cs typeface="Calibri"/>
                        </a:rPr>
                        <a:t>6 MHz</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Times New Roman"/>
                          <a:cs typeface="Calibri"/>
                        </a:rPr>
                        <a:t>2.8 GHz (x4)</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highlight>
                            <a:srgbClr val="FFFF00"/>
                          </a:highlight>
                          <a:latin typeface="Calibri"/>
                          <a:ea typeface="Times New Roman"/>
                          <a:cs typeface="Calibri"/>
                        </a:rPr>
                        <a:t>1900</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292">
                <a:tc>
                  <a:txBody>
                    <a:bodyPr/>
                    <a:lstStyle/>
                    <a:p>
                      <a:pPr marL="0" marR="0">
                        <a:lnSpc>
                          <a:spcPct val="115000"/>
                        </a:lnSpc>
                        <a:spcBef>
                          <a:spcPts val="0"/>
                        </a:spcBef>
                        <a:spcAft>
                          <a:spcPts val="0"/>
                        </a:spcAft>
                      </a:pPr>
                      <a:r>
                        <a:rPr lang="en-US" sz="1800" dirty="0">
                          <a:latin typeface="Calibri"/>
                          <a:ea typeface="Times New Roman"/>
                          <a:cs typeface="Calibri"/>
                        </a:rPr>
                        <a:t>Memory size</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Times New Roman"/>
                          <a:cs typeface="Calibri"/>
                        </a:rPr>
                        <a:t>128 KB</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Times New Roman"/>
                          <a:cs typeface="Calibri"/>
                        </a:rPr>
                        <a:t>6 GB</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Times New Roman"/>
                          <a:cs typeface="Calibri"/>
                        </a:rPr>
                        <a:t>48000</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0">
                <a:tc>
                  <a:txBody>
                    <a:bodyPr/>
                    <a:lstStyle/>
                    <a:p>
                      <a:pPr marL="0" marR="0">
                        <a:lnSpc>
                          <a:spcPct val="115000"/>
                        </a:lnSpc>
                        <a:spcBef>
                          <a:spcPts val="0"/>
                        </a:spcBef>
                        <a:spcAft>
                          <a:spcPts val="0"/>
                        </a:spcAft>
                      </a:pPr>
                      <a:r>
                        <a:rPr lang="en-US" sz="1800" dirty="0">
                          <a:latin typeface="Calibri"/>
                          <a:ea typeface="Times New Roman"/>
                          <a:cs typeface="Calibri"/>
                        </a:rPr>
                        <a:t>Memory </a:t>
                      </a:r>
                      <a:r>
                        <a:rPr lang="en-US" sz="1800" dirty="0" smtClean="0">
                          <a:latin typeface="Calibri"/>
                          <a:ea typeface="Times New Roman"/>
                          <a:cs typeface="Calibri"/>
                        </a:rPr>
                        <a:t>access</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Times New Roman"/>
                          <a:cs typeface="Calibri"/>
                        </a:rPr>
                        <a:t>850 ns</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Times New Roman"/>
                          <a:cs typeface="Calibri"/>
                        </a:rPr>
                        <a:t>50 ns</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highlight>
                            <a:srgbClr val="FFFF00"/>
                          </a:highlight>
                          <a:latin typeface="Calibri"/>
                          <a:ea typeface="Times New Roman"/>
                          <a:cs typeface="Calibri"/>
                        </a:rPr>
                        <a:t>17</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661">
                <a:tc>
                  <a:txBody>
                    <a:bodyPr/>
                    <a:lstStyle/>
                    <a:p>
                      <a:pPr marL="0" marR="0">
                        <a:lnSpc>
                          <a:spcPct val="115000"/>
                        </a:lnSpc>
                        <a:spcBef>
                          <a:spcPts val="0"/>
                        </a:spcBef>
                        <a:spcAft>
                          <a:spcPts val="0"/>
                        </a:spcAft>
                      </a:pPr>
                      <a:r>
                        <a:rPr lang="en-US" sz="1800">
                          <a:latin typeface="Calibri"/>
                          <a:ea typeface="Times New Roman"/>
                          <a:cs typeface="Calibri"/>
                        </a:rPr>
                        <a:t>Display pixels</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Times New Roman"/>
                          <a:cs typeface="Calibri"/>
                        </a:rPr>
                        <a:t>606 x 808 x 1</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Times New Roman"/>
                          <a:cs typeface="Calibri"/>
                        </a:rPr>
                        <a:t>1920 x 1200 x 32</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Times New Roman"/>
                          <a:cs typeface="Calibri"/>
                        </a:rPr>
                        <a:t>150</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980">
                <a:tc>
                  <a:txBody>
                    <a:bodyPr/>
                    <a:lstStyle/>
                    <a:p>
                      <a:pPr marL="0" marR="0">
                        <a:lnSpc>
                          <a:spcPct val="115000"/>
                        </a:lnSpc>
                        <a:spcBef>
                          <a:spcPts val="0"/>
                        </a:spcBef>
                        <a:spcAft>
                          <a:spcPts val="0"/>
                        </a:spcAft>
                      </a:pPr>
                      <a:r>
                        <a:rPr lang="en-US" sz="1800">
                          <a:latin typeface="Calibri"/>
                          <a:ea typeface="Times New Roman"/>
                          <a:cs typeface="Calibri"/>
                        </a:rPr>
                        <a:t>Network</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Times New Roman"/>
                          <a:cs typeface="Calibri"/>
                        </a:rPr>
                        <a:t>3 Mb Ethernet</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Times New Roman"/>
                          <a:cs typeface="Calibri"/>
                        </a:rPr>
                        <a:t>1 </a:t>
                      </a:r>
                      <a:r>
                        <a:rPr lang="en-US" sz="1800" dirty="0" err="1">
                          <a:latin typeface="Calibri"/>
                          <a:ea typeface="Times New Roman"/>
                          <a:cs typeface="Calibri"/>
                        </a:rPr>
                        <a:t>Gb</a:t>
                      </a:r>
                      <a:r>
                        <a:rPr lang="en-US" sz="1800" dirty="0">
                          <a:latin typeface="Calibri"/>
                          <a:ea typeface="Times New Roman"/>
                          <a:cs typeface="Calibri"/>
                        </a:rPr>
                        <a:t> Ethernet</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Times New Roman"/>
                          <a:cs typeface="Calibri"/>
                        </a:rPr>
                        <a:t>300</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974">
                <a:tc>
                  <a:txBody>
                    <a:bodyPr/>
                    <a:lstStyle/>
                    <a:p>
                      <a:pPr marL="0" marR="0">
                        <a:lnSpc>
                          <a:spcPct val="115000"/>
                        </a:lnSpc>
                        <a:spcBef>
                          <a:spcPts val="0"/>
                        </a:spcBef>
                        <a:spcAft>
                          <a:spcPts val="0"/>
                        </a:spcAft>
                      </a:pPr>
                      <a:r>
                        <a:rPr lang="en-US" sz="1800">
                          <a:latin typeface="Calibri"/>
                          <a:ea typeface="Times New Roman"/>
                          <a:cs typeface="Calibri"/>
                        </a:rPr>
                        <a:t>Disk capacity</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Times New Roman"/>
                          <a:cs typeface="Calibri"/>
                        </a:rPr>
                        <a:t>2.5 MB</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a:latin typeface="Calibri"/>
                          <a:ea typeface="Times New Roman"/>
                          <a:cs typeface="Calibri"/>
                        </a:rPr>
                        <a:t>700 GB</a:t>
                      </a:r>
                      <a:endParaRPr lang="en-US" sz="18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dirty="0">
                          <a:latin typeface="Calibri"/>
                          <a:ea typeface="Times New Roman"/>
                          <a:cs typeface="Calibri"/>
                        </a:rPr>
                        <a:t>280000</a:t>
                      </a:r>
                      <a:endParaRPr lang="en-US" sz="18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Exponential drivers for computing</a:t>
            </a:r>
            <a:endParaRPr lang="en-US" dirty="0"/>
          </a:p>
        </p:txBody>
      </p:sp>
      <p:sp>
        <p:nvSpPr>
          <p:cNvPr id="3" name="Content Placeholder 2"/>
          <p:cNvSpPr>
            <a:spLocks noGrp="1"/>
          </p:cNvSpPr>
          <p:nvPr>
            <p:ph idx="1"/>
          </p:nvPr>
        </p:nvSpPr>
        <p:spPr/>
        <p:txBody>
          <a:bodyPr>
            <a:normAutofit lnSpcReduction="10000"/>
          </a:bodyPr>
          <a:lstStyle/>
          <a:p>
            <a:r>
              <a:rPr lang="en-US" dirty="0" smtClean="0"/>
              <a:t>Rotating magnetic storage</a:t>
            </a:r>
          </a:p>
          <a:p>
            <a:pPr lvl="1"/>
            <a:r>
              <a:rPr lang="en-US" dirty="0" smtClean="0"/>
              <a:t>Today, we can store every bit of information we receive during a lifetime on a few disks.</a:t>
            </a:r>
          </a:p>
          <a:p>
            <a:r>
              <a:rPr lang="en-US" dirty="0" smtClean="0"/>
              <a:t>Glass fibers</a:t>
            </a:r>
          </a:p>
          <a:p>
            <a:pPr lvl="1"/>
            <a:r>
              <a:rPr lang="en-US" dirty="0" smtClean="0"/>
              <a:t>No two points on earth are more than 70ms apart</a:t>
            </a:r>
          </a:p>
          <a:p>
            <a:pPr lvl="3"/>
            <a:r>
              <a:rPr lang="en-US" dirty="0" smtClean="0"/>
              <a:t> On the wired phone network, </a:t>
            </a:r>
            <a:r>
              <a:rPr lang="en-US" b="1" u="sng" dirty="0" smtClean="0"/>
              <a:t>not</a:t>
            </a:r>
            <a:r>
              <a:rPr lang="en-US" dirty="0" smtClean="0"/>
              <a:t> the Internet.</a:t>
            </a:r>
          </a:p>
          <a:p>
            <a:pPr lvl="1"/>
            <a:r>
              <a:rPr lang="en-US" dirty="0" smtClean="0"/>
              <a:t>Bandwidth is no longer scarce.</a:t>
            </a:r>
          </a:p>
          <a:p>
            <a:r>
              <a:rPr lang="en-US" dirty="0" smtClean="0"/>
              <a:t>Semiconductors and Moore’s Law (1965)</a:t>
            </a:r>
          </a:p>
          <a:p>
            <a:pPr lvl="1"/>
            <a:r>
              <a:rPr lang="en-US" dirty="0" smtClean="0"/>
              <a:t>Often misunderstood</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Some physics – </a:t>
            </a:r>
            <a:r>
              <a:rPr lang="en-US" dirty="0" err="1" smtClean="0"/>
              <a:t>Dennard</a:t>
            </a:r>
            <a:r>
              <a:rPr lang="en-US" dirty="0" smtClean="0"/>
              <a:t> scaling (1975)</a:t>
            </a:r>
            <a:endParaRPr lang="en-US" dirty="0"/>
          </a:p>
        </p:txBody>
      </p:sp>
      <p:sp>
        <p:nvSpPr>
          <p:cNvPr id="3" name="Content Placeholder 2"/>
          <p:cNvSpPr>
            <a:spLocks noGrp="1"/>
          </p:cNvSpPr>
          <p:nvPr>
            <p:ph idx="1"/>
          </p:nvPr>
        </p:nvSpPr>
        <p:spPr>
          <a:xfrm>
            <a:off x="533400" y="1295400"/>
            <a:ext cx="6324600" cy="5105400"/>
          </a:xfrm>
        </p:spPr>
        <p:txBody>
          <a:bodyPr>
            <a:normAutofit fontScale="62500" lnSpcReduction="20000"/>
          </a:bodyPr>
          <a:lstStyle/>
          <a:p>
            <a:r>
              <a:rPr lang="en-US" dirty="0" smtClean="0"/>
              <a:t>P = CV</a:t>
            </a:r>
            <a:r>
              <a:rPr lang="en-US" baseline="30000" dirty="0" smtClean="0"/>
              <a:t>2 </a:t>
            </a:r>
            <a:r>
              <a:rPr lang="en-US" dirty="0" smtClean="0"/>
              <a:t>f</a:t>
            </a:r>
          </a:p>
          <a:p>
            <a:pPr lvl="1"/>
            <a:r>
              <a:rPr lang="en-US" dirty="0" smtClean="0"/>
              <a:t>Relates power, capacitive load, operating voltage, and frequency in CMOS circuits.</a:t>
            </a:r>
          </a:p>
          <a:p>
            <a:r>
              <a:rPr lang="en-US" dirty="0" smtClean="0"/>
              <a:t>If we scale the dimensions and V down by k:</a:t>
            </a:r>
          </a:p>
          <a:p>
            <a:r>
              <a:rPr lang="en-US" dirty="0" smtClean="0"/>
              <a:t>  P’ = (C’ V’</a:t>
            </a:r>
            <a:r>
              <a:rPr lang="en-US" baseline="30000" dirty="0" smtClean="0"/>
              <a:t>2</a:t>
            </a:r>
            <a:r>
              <a:rPr lang="en-US" dirty="0" smtClean="0"/>
              <a:t>f’) = (C/k)(V/k)</a:t>
            </a:r>
            <a:r>
              <a:rPr lang="en-US" baseline="30000" dirty="0" smtClean="0"/>
              <a:t>2</a:t>
            </a:r>
            <a:r>
              <a:rPr lang="en-US" dirty="0" smtClean="0"/>
              <a:t> f’ = </a:t>
            </a:r>
            <a:r>
              <a:rPr lang="en-US" b="1" u="sng" dirty="0" smtClean="0"/>
              <a:t>CV</a:t>
            </a:r>
            <a:r>
              <a:rPr lang="en-US" b="1" u="sng" baseline="30000" dirty="0" smtClean="0"/>
              <a:t>2</a:t>
            </a:r>
            <a:r>
              <a:rPr lang="en-US" b="1" u="sng" dirty="0" smtClean="0"/>
              <a:t>f/k</a:t>
            </a:r>
            <a:r>
              <a:rPr lang="en-US" b="1" u="sng" baseline="30000" dirty="0" smtClean="0"/>
              <a:t>3</a:t>
            </a:r>
          </a:p>
          <a:p>
            <a:pPr lvl="2"/>
            <a:r>
              <a:rPr lang="en-US" dirty="0" smtClean="0"/>
              <a:t>Capacitance is C/k because although the area goes down by k</a:t>
            </a:r>
            <a:r>
              <a:rPr lang="en-US" baseline="30000" dirty="0" smtClean="0"/>
              <a:t>2</a:t>
            </a:r>
            <a:r>
              <a:rPr lang="en-US" dirty="0" smtClean="0"/>
              <a:t>, the dielectric is 1/k as thick.</a:t>
            </a:r>
            <a:endParaRPr lang="en-US" baseline="30000" dirty="0" smtClean="0"/>
          </a:p>
          <a:p>
            <a:pPr lvl="1"/>
            <a:r>
              <a:rPr lang="en-US" dirty="0" smtClean="0"/>
              <a:t>k is the “feature size”:  90nm -&gt; 45 nm is k = 2.</a:t>
            </a:r>
          </a:p>
          <a:p>
            <a:pPr lvl="1"/>
            <a:r>
              <a:rPr lang="en-US" dirty="0" smtClean="0"/>
              <a:t>Our new circuit is 1/k</a:t>
            </a:r>
            <a:r>
              <a:rPr lang="en-US" baseline="30000" dirty="0" smtClean="0"/>
              <a:t>2 </a:t>
            </a:r>
            <a:r>
              <a:rPr lang="en-US" dirty="0" smtClean="0"/>
              <a:t>the area and1/k</a:t>
            </a:r>
            <a:r>
              <a:rPr lang="en-US" baseline="30000" dirty="0" smtClean="0"/>
              <a:t>3</a:t>
            </a:r>
            <a:r>
              <a:rPr lang="en-US" dirty="0" smtClean="0"/>
              <a:t> the power (at the same frequency)  of the original version.</a:t>
            </a:r>
          </a:p>
          <a:p>
            <a:pPr lvl="1"/>
            <a:r>
              <a:rPr lang="en-US" dirty="0" smtClean="0"/>
              <a:t>Our new chip should also be cheaper, since $ = Area.</a:t>
            </a:r>
          </a:p>
          <a:p>
            <a:pPr lvl="1"/>
            <a:r>
              <a:rPr lang="en-US" dirty="0" smtClean="0"/>
              <a:t>This works well for feature sizes &gt; 100nm or so.</a:t>
            </a:r>
          </a:p>
          <a:p>
            <a:pPr lvl="1"/>
            <a:r>
              <a:rPr lang="en-US" dirty="0" smtClean="0"/>
              <a:t>It doesn’t work today, since we can’t continue to  scale V, and we can’t get rid of the heat.</a:t>
            </a:r>
          </a:p>
          <a:p>
            <a:r>
              <a:rPr lang="en-US" dirty="0" smtClean="0"/>
              <a:t>If f’ = </a:t>
            </a:r>
            <a:r>
              <a:rPr lang="en-US" dirty="0" err="1" smtClean="0"/>
              <a:t>kf</a:t>
            </a:r>
            <a:r>
              <a:rPr lang="en-US" dirty="0" smtClean="0"/>
              <a:t>, the power per unit area is </a:t>
            </a:r>
            <a:r>
              <a:rPr lang="en-US" i="1" dirty="0" smtClean="0"/>
              <a:t>unchanged</a:t>
            </a:r>
            <a:r>
              <a:rPr lang="en-US" dirty="0" smtClean="0"/>
              <a:t>. Making a bigger chip means making a hotter chip.</a:t>
            </a:r>
          </a:p>
          <a:p>
            <a:r>
              <a:rPr lang="en-US" dirty="0" smtClean="0"/>
              <a:t>Semiconductor makers have used scaling in very different ways for memories and CPUs.</a:t>
            </a:r>
          </a:p>
          <a:p>
            <a:pPr>
              <a:buNone/>
            </a:pPr>
            <a:r>
              <a:rPr lang="en-US" dirty="0"/>
              <a:t> </a:t>
            </a:r>
          </a:p>
        </p:txBody>
      </p:sp>
      <p:pic>
        <p:nvPicPr>
          <p:cNvPr id="1028" name="Picture 4"/>
          <p:cNvPicPr>
            <a:picLocks noChangeAspect="1" noChangeArrowheads="1"/>
          </p:cNvPicPr>
          <p:nvPr/>
        </p:nvPicPr>
        <p:blipFill>
          <a:blip r:embed="rId3" cstate="print"/>
          <a:srcRect/>
          <a:stretch>
            <a:fillRect/>
          </a:stretch>
        </p:blipFill>
        <p:spPr bwMode="auto">
          <a:xfrm>
            <a:off x="6934200" y="1066800"/>
            <a:ext cx="1495425" cy="203835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934200" y="3429000"/>
            <a:ext cx="1438275" cy="122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1155</TotalTime>
  <Words>2302</Words>
  <Application>Microsoft Office PowerPoint</Application>
  <PresentationFormat>On-screen Show (4:3)</PresentationFormat>
  <Paragraphs>258</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Computer Architecture in the 20th Century</vt:lpstr>
      <vt:lpstr>Outline</vt:lpstr>
      <vt:lpstr>Computer progress 1945 - 2000</vt:lpstr>
      <vt:lpstr>An Impersonal Computer from 1972 MAXC: The end of an era</vt:lpstr>
      <vt:lpstr>96,000 bits in 1972</vt:lpstr>
      <vt:lpstr>The Alto Personal Computer - 1973</vt:lpstr>
      <vt:lpstr>How much progress?</vt:lpstr>
      <vt:lpstr>Exponential drivers for computing</vt:lpstr>
      <vt:lpstr>Some physics – Dennard scaling (1975)</vt:lpstr>
      <vt:lpstr>Scaling for Memories and CPUs</vt:lpstr>
      <vt:lpstr>What is computer architecture?</vt:lpstr>
      <vt:lpstr>Architectural ideas from the 20th century</vt:lpstr>
      <vt:lpstr>The Von Neumann Architecture</vt:lpstr>
      <vt:lpstr>The Von Neumann architecture (2)</vt:lpstr>
      <vt:lpstr>Microprogramming</vt:lpstr>
      <vt:lpstr>Pipelining</vt:lpstr>
      <vt:lpstr>Pipelining (2)</vt:lpstr>
      <vt:lpstr>Virtual Memory</vt:lpstr>
      <vt:lpstr>Problems VM still solves today</vt:lpstr>
      <vt:lpstr>Vector machines</vt:lpstr>
      <vt:lpstr>Caches and cache coherence</vt:lpstr>
      <vt:lpstr>RISC: Reduced Instruction Set Computers</vt:lpstr>
      <vt:lpstr>Error Detection and Correction</vt:lpstr>
      <vt:lpstr>Multithreading</vt:lpstr>
      <vt:lpstr>Speculative execution</vt:lpstr>
      <vt:lpstr>Putting it all together: A late 20th century dual-core CPU</vt:lpstr>
      <vt:lpstr>An early 21st century PC</vt:lpstr>
      <vt:lpstr>What’s Changing in the 21st century?</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Architecture in the 20th Century</dc:title>
  <dc:creator>Chuck</dc:creator>
  <cp:lastModifiedBy>Chuck</cp:lastModifiedBy>
  <cp:revision>103</cp:revision>
  <dcterms:created xsi:type="dcterms:W3CDTF">2012-12-28T23:11:52Z</dcterms:created>
  <dcterms:modified xsi:type="dcterms:W3CDTF">2013-01-16T00:11:25Z</dcterms:modified>
</cp:coreProperties>
</file>